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59"/>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419" r:id="rId52"/>
    <p:sldId id="421" r:id="rId53"/>
    <p:sldId id="420" r:id="rId54"/>
    <p:sldId id="302" r:id="rId55"/>
    <p:sldId id="303" r:id="rId56"/>
    <p:sldId id="304" r:id="rId57"/>
    <p:sldId id="305" r:id="rId58"/>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44" autoAdjust="0"/>
    <p:restoredTop sz="94660"/>
  </p:normalViewPr>
  <p:slideViewPr>
    <p:cSldViewPr snapToGrid="0">
      <p:cViewPr varScale="1">
        <p:scale>
          <a:sx n="90" d="100"/>
          <a:sy n="90" d="100"/>
        </p:scale>
        <p:origin x="10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2004C-E907-4888-BB14-514332AAB398}"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s-ES"/>
        </a:p>
      </dgm:t>
    </dgm:pt>
    <dgm:pt modelId="{D2DD4605-429E-4626-89C5-D30A2763102E}">
      <dgm:prSet phldrT="[Texto]" phldr="0"/>
      <dgm:spPr/>
      <dgm:t>
        <a:bodyPr/>
        <a:lstStyle/>
        <a:p>
          <a:pPr rtl="0"/>
          <a:r>
            <a:rPr lang="es-ES">
              <a:latin typeface="Arial"/>
            </a:rPr>
            <a:t> 1. Work</a:t>
          </a:r>
          <a:r>
            <a:rPr lang="es-ES"/>
            <a:t> </a:t>
          </a:r>
          <a:r>
            <a:rPr lang="es-ES" err="1"/>
            <a:t>team</a:t>
          </a:r>
          <a:r>
            <a:rPr lang="es-ES"/>
            <a:t> </a:t>
          </a:r>
          <a:r>
            <a:rPr lang="es-ES" err="1"/>
            <a:t>motivation</a:t>
          </a:r>
          <a:endParaRPr lang="es-ES" b="0" i="0" u="none" strike="noStrike" cap="none" baseline="0" noProof="0" err="1">
            <a:latin typeface="Arial"/>
            <a:cs typeface="Arial"/>
          </a:endParaRPr>
        </a:p>
      </dgm:t>
    </dgm:pt>
    <dgm:pt modelId="{13BBDF01-8FEB-4CA8-9032-3A8AE94C09DC}" type="parTrans" cxnId="{5046DB3C-5485-4F0E-AB0B-B0640D5AE997}">
      <dgm:prSet/>
      <dgm:spPr/>
      <dgm:t>
        <a:bodyPr/>
        <a:lstStyle/>
        <a:p>
          <a:endParaRPr lang="es-ES"/>
        </a:p>
      </dgm:t>
    </dgm:pt>
    <dgm:pt modelId="{A3AF0714-6160-4873-AF9F-3C09B4ED4888}" type="sibTrans" cxnId="{5046DB3C-5485-4F0E-AB0B-B0640D5AE997}">
      <dgm:prSet/>
      <dgm:spPr/>
      <dgm:t>
        <a:bodyPr/>
        <a:lstStyle/>
        <a:p>
          <a:endParaRPr lang="es-ES"/>
        </a:p>
      </dgm:t>
    </dgm:pt>
    <dgm:pt modelId="{1238C262-A7A3-4E78-851D-68071722115C}">
      <dgm:prSet phldrT="[Texto]" phldr="0"/>
      <dgm:spPr/>
      <dgm:t>
        <a:bodyPr/>
        <a:lstStyle/>
        <a:p>
          <a:pPr rtl="0"/>
          <a:r>
            <a:rPr lang="es-ES">
              <a:latin typeface="Arial"/>
            </a:rPr>
            <a:t> </a:t>
          </a:r>
          <a:r>
            <a:rPr lang="es-ES" err="1"/>
            <a:t>Background</a:t>
          </a:r>
          <a:r>
            <a:rPr lang="es-ES"/>
            <a:t> Air </a:t>
          </a:r>
          <a:r>
            <a:rPr lang="es-ES" err="1"/>
            <a:t>Force</a:t>
          </a:r>
          <a:r>
            <a:rPr lang="es-ES"/>
            <a:t> Colombia WRF -&gt; WRFDA</a:t>
          </a:r>
        </a:p>
      </dgm:t>
    </dgm:pt>
    <dgm:pt modelId="{FE2D388F-278E-4195-B53E-D85D50719FF2}" type="parTrans" cxnId="{EC9D5EE8-C184-4F3A-8B79-0674A4764AF9}">
      <dgm:prSet/>
      <dgm:spPr/>
      <dgm:t>
        <a:bodyPr/>
        <a:lstStyle/>
        <a:p>
          <a:endParaRPr lang="es-ES"/>
        </a:p>
      </dgm:t>
    </dgm:pt>
    <dgm:pt modelId="{98924E13-EBAF-43DA-BA30-F4BF3ADB1A13}" type="sibTrans" cxnId="{EC9D5EE8-C184-4F3A-8B79-0674A4764AF9}">
      <dgm:prSet/>
      <dgm:spPr/>
      <dgm:t>
        <a:bodyPr/>
        <a:lstStyle/>
        <a:p>
          <a:endParaRPr lang="es-ES"/>
        </a:p>
      </dgm:t>
    </dgm:pt>
    <dgm:pt modelId="{FE8031B5-90D6-4DC3-94FF-CFBBA78CB1A3}">
      <dgm:prSet phldrT="[Texto]" phldr="0"/>
      <dgm:spPr/>
      <dgm:t>
        <a:bodyPr/>
        <a:lstStyle/>
        <a:p>
          <a:pPr rtl="0"/>
          <a:r>
            <a:rPr lang="es-ES">
              <a:latin typeface="Arial"/>
            </a:rPr>
            <a:t> 2. Methodology</a:t>
          </a:r>
          <a:endParaRPr lang="es-ES"/>
        </a:p>
      </dgm:t>
    </dgm:pt>
    <dgm:pt modelId="{812EEEB5-59F6-4848-B0D9-68B28792720C}" type="parTrans" cxnId="{CE2A0FB6-C7D5-46BA-8BA8-48ED9851FB04}">
      <dgm:prSet/>
      <dgm:spPr/>
      <dgm:t>
        <a:bodyPr/>
        <a:lstStyle/>
        <a:p>
          <a:endParaRPr lang="es-ES"/>
        </a:p>
      </dgm:t>
    </dgm:pt>
    <dgm:pt modelId="{8CD21AF0-D20F-4FA3-98C4-E7158456B59B}" type="sibTrans" cxnId="{CE2A0FB6-C7D5-46BA-8BA8-48ED9851FB04}">
      <dgm:prSet/>
      <dgm:spPr/>
      <dgm:t>
        <a:bodyPr/>
        <a:lstStyle/>
        <a:p>
          <a:endParaRPr lang="es-ES"/>
        </a:p>
      </dgm:t>
    </dgm:pt>
    <dgm:pt modelId="{75C0B41E-9287-453F-9E83-F57194AA4EC5}">
      <dgm:prSet phldrT="[Texto]" phldr="0"/>
      <dgm:spPr/>
      <dgm:t>
        <a:bodyPr/>
        <a:lstStyle/>
        <a:p>
          <a:pPr rtl="0"/>
          <a:r>
            <a:rPr lang="es-ES">
              <a:latin typeface="Arial"/>
            </a:rPr>
            <a:t> </a:t>
          </a:r>
          <a:r>
            <a:rPr lang="es-ES" err="1">
              <a:latin typeface="Arial"/>
            </a:rPr>
            <a:t>Description</a:t>
          </a:r>
          <a:r>
            <a:rPr lang="es-ES"/>
            <a:t> </a:t>
          </a:r>
          <a:r>
            <a:rPr lang="es-ES" err="1"/>
            <a:t>of</a:t>
          </a:r>
          <a:r>
            <a:rPr lang="es-ES"/>
            <a:t> </a:t>
          </a:r>
          <a:r>
            <a:rPr lang="es-ES" err="1"/>
            <a:t>the</a:t>
          </a:r>
          <a:r>
            <a:rPr lang="es-ES"/>
            <a:t> </a:t>
          </a:r>
          <a:r>
            <a:rPr lang="es-ES" err="1">
              <a:latin typeface="Arial"/>
            </a:rPr>
            <a:t>evaluation</a:t>
          </a:r>
          <a:r>
            <a:rPr lang="es-ES">
              <a:latin typeface="Arial"/>
            </a:rPr>
            <a:t> </a:t>
          </a:r>
          <a:r>
            <a:rPr lang="es-ES" err="1">
              <a:latin typeface="Arial"/>
            </a:rPr>
            <a:t>procedure</a:t>
          </a:r>
          <a:endParaRPr lang="es-ES"/>
        </a:p>
      </dgm:t>
    </dgm:pt>
    <dgm:pt modelId="{AAD86DE4-DA96-45CB-9059-91EA88CD1B26}" type="parTrans" cxnId="{82D5A88B-D7D6-4BE0-9FD4-31553443FD0E}">
      <dgm:prSet/>
      <dgm:spPr/>
      <dgm:t>
        <a:bodyPr/>
        <a:lstStyle/>
        <a:p>
          <a:endParaRPr lang="es-ES"/>
        </a:p>
      </dgm:t>
    </dgm:pt>
    <dgm:pt modelId="{4D33C393-E9C2-48D2-B175-035E2314D302}" type="sibTrans" cxnId="{82D5A88B-D7D6-4BE0-9FD4-31553443FD0E}">
      <dgm:prSet/>
      <dgm:spPr/>
      <dgm:t>
        <a:bodyPr/>
        <a:lstStyle/>
        <a:p>
          <a:endParaRPr lang="es-ES"/>
        </a:p>
      </dgm:t>
    </dgm:pt>
    <dgm:pt modelId="{83FF3C97-FB99-4A9C-872E-4F58568BDDD6}">
      <dgm:prSet phldr="0"/>
      <dgm:spPr/>
      <dgm:t>
        <a:bodyPr/>
        <a:lstStyle/>
        <a:p>
          <a:pPr algn="l" rtl="0"/>
          <a:r>
            <a:rPr lang="es-ES">
              <a:latin typeface="Arial"/>
            </a:rPr>
            <a:t> </a:t>
          </a:r>
          <a:r>
            <a:rPr lang="es-ES"/>
            <a:t>WRF</a:t>
          </a:r>
          <a:r>
            <a:rPr lang="es-ES">
              <a:latin typeface="Arial"/>
            </a:rPr>
            <a:t> </a:t>
          </a:r>
          <a:r>
            <a:rPr lang="es-ES" err="1">
              <a:latin typeface="Arial"/>
            </a:rPr>
            <a:t>configuration</a:t>
          </a:r>
          <a:r>
            <a:rPr lang="es-ES"/>
            <a:t> </a:t>
          </a:r>
          <a:r>
            <a:rPr lang="es-ES" err="1"/>
            <a:t>used</a:t>
          </a:r>
          <a:endParaRPr lang="es-ES">
            <a:latin typeface="Arial"/>
          </a:endParaRPr>
        </a:p>
      </dgm:t>
    </dgm:pt>
    <dgm:pt modelId="{64059124-676B-425F-92EA-DA77DCD15065}" type="parTrans" cxnId="{94D68900-0459-4BD3-97C2-C2E40A1B6B3E}">
      <dgm:prSet/>
      <dgm:spPr/>
    </dgm:pt>
    <dgm:pt modelId="{A39EFB00-E3BA-4DE1-9E98-5343A96DCEEC}" type="sibTrans" cxnId="{94D68900-0459-4BD3-97C2-C2E40A1B6B3E}">
      <dgm:prSet/>
      <dgm:spPr/>
    </dgm:pt>
    <dgm:pt modelId="{73C5B3FB-3E1F-4491-B855-C26723E3CD69}">
      <dgm:prSet phldr="0"/>
      <dgm:spPr/>
      <dgm:t>
        <a:bodyPr/>
        <a:lstStyle/>
        <a:p>
          <a:pPr algn="l"/>
          <a:r>
            <a:rPr lang="es-ES"/>
            <a:t> </a:t>
          </a:r>
          <a:r>
            <a:rPr lang="es-ES" err="1"/>
            <a:t>Description</a:t>
          </a:r>
          <a:r>
            <a:rPr lang="es-ES"/>
            <a:t> </a:t>
          </a:r>
          <a:r>
            <a:rPr lang="es-ES" err="1"/>
            <a:t>of</a:t>
          </a:r>
          <a:r>
            <a:rPr lang="es-ES"/>
            <a:t> data </a:t>
          </a:r>
          <a:r>
            <a:rPr lang="es-ES" err="1"/>
            <a:t>sources</a:t>
          </a:r>
          <a:r>
            <a:rPr lang="es-ES"/>
            <a:t> </a:t>
          </a:r>
          <a:r>
            <a:rPr lang="es-ES" err="1"/>
            <a:t>to</a:t>
          </a:r>
          <a:r>
            <a:rPr lang="es-ES"/>
            <a:t> be </a:t>
          </a:r>
          <a:r>
            <a:rPr lang="es-ES" err="1"/>
            <a:t>used</a:t>
          </a:r>
          <a:endParaRPr lang="es-ES"/>
        </a:p>
      </dgm:t>
    </dgm:pt>
    <dgm:pt modelId="{18ED59DD-D04B-4E6B-B5A4-E1CFCE5B15C7}" type="parTrans" cxnId="{E3BB1F50-A0A6-4794-8B19-839F9B53141A}">
      <dgm:prSet/>
      <dgm:spPr/>
    </dgm:pt>
    <dgm:pt modelId="{A4EF6150-23D6-4928-B259-9C399ECA510D}" type="sibTrans" cxnId="{E3BB1F50-A0A6-4794-8B19-839F9B53141A}">
      <dgm:prSet/>
      <dgm:spPr/>
    </dgm:pt>
    <dgm:pt modelId="{F40011BA-11C8-4CA7-A50F-6F879898C4DE}">
      <dgm:prSet phldr="0"/>
      <dgm:spPr/>
      <dgm:t>
        <a:bodyPr/>
        <a:lstStyle/>
        <a:p>
          <a:pPr rtl="0"/>
          <a:r>
            <a:rPr lang="es-ES">
              <a:latin typeface="Arial"/>
            </a:rPr>
            <a:t>3. Preliminary</a:t>
          </a:r>
          <a:r>
            <a:rPr lang="es-ES"/>
            <a:t> results of the WRFDA-FAC operating model validation experiments.</a:t>
          </a:r>
          <a:endParaRPr lang="es-ES">
            <a:latin typeface="Arial"/>
          </a:endParaRPr>
        </a:p>
      </dgm:t>
    </dgm:pt>
    <dgm:pt modelId="{198086D7-3539-48E6-825D-947EA66EB457}" type="parTrans" cxnId="{71D79DA1-A567-47E2-805E-B68E3C98C7A7}">
      <dgm:prSet/>
      <dgm:spPr/>
    </dgm:pt>
    <dgm:pt modelId="{4E75DBCA-E2E7-4841-BE9F-B286677D0EF9}" type="sibTrans" cxnId="{71D79DA1-A567-47E2-805E-B68E3C98C7A7}">
      <dgm:prSet/>
      <dgm:spPr/>
    </dgm:pt>
    <dgm:pt modelId="{2560D8C6-D420-40D8-BB57-7983A5A3B548}">
      <dgm:prSet phldr="0"/>
      <dgm:spPr/>
      <dgm:t>
        <a:bodyPr/>
        <a:lstStyle/>
        <a:p>
          <a:pPr rtl="0"/>
          <a:r>
            <a:rPr lang="es-ES">
              <a:latin typeface="Arial"/>
            </a:rPr>
            <a:t>4. Current</a:t>
          </a:r>
          <a:r>
            <a:rPr lang="es-ES"/>
            <a:t> and future job.</a:t>
          </a:r>
          <a:endParaRPr lang="es-ES">
            <a:latin typeface="Arial"/>
          </a:endParaRPr>
        </a:p>
      </dgm:t>
    </dgm:pt>
    <dgm:pt modelId="{3DAF5467-5BD8-4C0E-8CA5-593728BDAE4A}" type="parTrans" cxnId="{588B6A0C-17A0-46DB-AE80-BD68DF090F85}">
      <dgm:prSet/>
      <dgm:spPr/>
    </dgm:pt>
    <dgm:pt modelId="{D30C7F1B-AE39-4B6A-8089-4B599C609500}" type="sibTrans" cxnId="{588B6A0C-17A0-46DB-AE80-BD68DF090F85}">
      <dgm:prSet/>
      <dgm:spPr/>
    </dgm:pt>
    <dgm:pt modelId="{016433D0-1AF8-4888-902C-C4D269ABF3C3}" type="pres">
      <dgm:prSet presAssocID="{6132004C-E907-4888-BB14-514332AAB398}" presName="linear" presStyleCnt="0">
        <dgm:presLayoutVars>
          <dgm:animLvl val="lvl"/>
          <dgm:resizeHandles val="exact"/>
        </dgm:presLayoutVars>
      </dgm:prSet>
      <dgm:spPr/>
    </dgm:pt>
    <dgm:pt modelId="{F4F428FA-E609-4EF0-97F9-8C78D818D878}" type="pres">
      <dgm:prSet presAssocID="{D2DD4605-429E-4626-89C5-D30A2763102E}" presName="parentText" presStyleLbl="node1" presStyleIdx="0" presStyleCnt="4">
        <dgm:presLayoutVars>
          <dgm:chMax val="0"/>
          <dgm:bulletEnabled val="1"/>
        </dgm:presLayoutVars>
      </dgm:prSet>
      <dgm:spPr/>
    </dgm:pt>
    <dgm:pt modelId="{12260022-4B18-4637-B75D-1CEB101FB00B}" type="pres">
      <dgm:prSet presAssocID="{D2DD4605-429E-4626-89C5-D30A2763102E}" presName="childText" presStyleLbl="revTx" presStyleIdx="0" presStyleCnt="2">
        <dgm:presLayoutVars>
          <dgm:bulletEnabled val="1"/>
        </dgm:presLayoutVars>
      </dgm:prSet>
      <dgm:spPr/>
    </dgm:pt>
    <dgm:pt modelId="{8EC91813-1CF5-44E2-86A0-58E2244A5F41}" type="pres">
      <dgm:prSet presAssocID="{FE8031B5-90D6-4DC3-94FF-CFBBA78CB1A3}" presName="parentText" presStyleLbl="node1" presStyleIdx="1" presStyleCnt="4">
        <dgm:presLayoutVars>
          <dgm:chMax val="0"/>
          <dgm:bulletEnabled val="1"/>
        </dgm:presLayoutVars>
      </dgm:prSet>
      <dgm:spPr/>
    </dgm:pt>
    <dgm:pt modelId="{349E31B3-09D6-4E12-8155-B54DFAAB65A6}" type="pres">
      <dgm:prSet presAssocID="{FE8031B5-90D6-4DC3-94FF-CFBBA78CB1A3}" presName="childText" presStyleLbl="revTx" presStyleIdx="1" presStyleCnt="2">
        <dgm:presLayoutVars>
          <dgm:bulletEnabled val="1"/>
        </dgm:presLayoutVars>
      </dgm:prSet>
      <dgm:spPr/>
    </dgm:pt>
    <dgm:pt modelId="{E7C8AE64-8CD7-4367-97C9-1EE299223AC7}" type="pres">
      <dgm:prSet presAssocID="{F40011BA-11C8-4CA7-A50F-6F879898C4DE}" presName="parentText" presStyleLbl="node1" presStyleIdx="2" presStyleCnt="4">
        <dgm:presLayoutVars>
          <dgm:chMax val="0"/>
          <dgm:bulletEnabled val="1"/>
        </dgm:presLayoutVars>
      </dgm:prSet>
      <dgm:spPr/>
    </dgm:pt>
    <dgm:pt modelId="{28D665F8-E1E8-44BB-A165-E59575C57263}" type="pres">
      <dgm:prSet presAssocID="{4E75DBCA-E2E7-4841-BE9F-B286677D0EF9}" presName="spacer" presStyleCnt="0"/>
      <dgm:spPr/>
    </dgm:pt>
    <dgm:pt modelId="{08FAEC77-E273-42C0-8533-A2401EBD9F5E}" type="pres">
      <dgm:prSet presAssocID="{2560D8C6-D420-40D8-BB57-7983A5A3B548}" presName="parentText" presStyleLbl="node1" presStyleIdx="3" presStyleCnt="4">
        <dgm:presLayoutVars>
          <dgm:chMax val="0"/>
          <dgm:bulletEnabled val="1"/>
        </dgm:presLayoutVars>
      </dgm:prSet>
      <dgm:spPr/>
    </dgm:pt>
  </dgm:ptLst>
  <dgm:cxnLst>
    <dgm:cxn modelId="{94D68900-0459-4BD3-97C2-C2E40A1B6B3E}" srcId="{FE8031B5-90D6-4DC3-94FF-CFBBA78CB1A3}" destId="{83FF3C97-FB99-4A9C-872E-4F58568BDDD6}" srcOrd="0" destOrd="0" parTransId="{64059124-676B-425F-92EA-DA77DCD15065}" sibTransId="{A39EFB00-E3BA-4DE1-9E98-5343A96DCEEC}"/>
    <dgm:cxn modelId="{588B6A0C-17A0-46DB-AE80-BD68DF090F85}" srcId="{6132004C-E907-4888-BB14-514332AAB398}" destId="{2560D8C6-D420-40D8-BB57-7983A5A3B548}" srcOrd="3" destOrd="0" parTransId="{3DAF5467-5BD8-4C0E-8CA5-593728BDAE4A}" sibTransId="{D30C7F1B-AE39-4B6A-8089-4B599C609500}"/>
    <dgm:cxn modelId="{7B32EB11-E526-4235-93B9-1D8955B17827}" type="presOf" srcId="{D2DD4605-429E-4626-89C5-D30A2763102E}" destId="{F4F428FA-E609-4EF0-97F9-8C78D818D878}" srcOrd="0" destOrd="0" presId="urn:microsoft.com/office/officeart/2005/8/layout/vList2"/>
    <dgm:cxn modelId="{0F642413-B5F7-4F88-9776-38A2EC9A4243}" type="presOf" srcId="{75C0B41E-9287-453F-9E83-F57194AA4EC5}" destId="{349E31B3-09D6-4E12-8155-B54DFAAB65A6}" srcOrd="0" destOrd="2" presId="urn:microsoft.com/office/officeart/2005/8/layout/vList2"/>
    <dgm:cxn modelId="{D326FB3A-3220-4513-A07D-828311D423AC}" type="presOf" srcId="{73C5B3FB-3E1F-4491-B855-C26723E3CD69}" destId="{349E31B3-09D6-4E12-8155-B54DFAAB65A6}" srcOrd="0" destOrd="1" presId="urn:microsoft.com/office/officeart/2005/8/layout/vList2"/>
    <dgm:cxn modelId="{5046DB3C-5485-4F0E-AB0B-B0640D5AE997}" srcId="{6132004C-E907-4888-BB14-514332AAB398}" destId="{D2DD4605-429E-4626-89C5-D30A2763102E}" srcOrd="0" destOrd="0" parTransId="{13BBDF01-8FEB-4CA8-9032-3A8AE94C09DC}" sibTransId="{A3AF0714-6160-4873-AF9F-3C09B4ED4888}"/>
    <dgm:cxn modelId="{B9BFD563-00B9-4B4B-AD2B-601D3E349D4B}" type="presOf" srcId="{FE8031B5-90D6-4DC3-94FF-CFBBA78CB1A3}" destId="{8EC91813-1CF5-44E2-86A0-58E2244A5F41}" srcOrd="0" destOrd="0" presId="urn:microsoft.com/office/officeart/2005/8/layout/vList2"/>
    <dgm:cxn modelId="{E3BB1F50-A0A6-4794-8B19-839F9B53141A}" srcId="{FE8031B5-90D6-4DC3-94FF-CFBBA78CB1A3}" destId="{73C5B3FB-3E1F-4491-B855-C26723E3CD69}" srcOrd="1" destOrd="0" parTransId="{18ED59DD-D04B-4E6B-B5A4-E1CFCE5B15C7}" sibTransId="{A4EF6150-23D6-4928-B259-9C399ECA510D}"/>
    <dgm:cxn modelId="{FE7F4855-211C-4D0F-BC08-B391EF130A64}" type="presOf" srcId="{83FF3C97-FB99-4A9C-872E-4F58568BDDD6}" destId="{349E31B3-09D6-4E12-8155-B54DFAAB65A6}" srcOrd="0" destOrd="0" presId="urn:microsoft.com/office/officeart/2005/8/layout/vList2"/>
    <dgm:cxn modelId="{75D17383-7848-465F-81DC-A08CB39B9CB7}" type="presOf" srcId="{2560D8C6-D420-40D8-BB57-7983A5A3B548}" destId="{08FAEC77-E273-42C0-8533-A2401EBD9F5E}" srcOrd="0" destOrd="0" presId="urn:microsoft.com/office/officeart/2005/8/layout/vList2"/>
    <dgm:cxn modelId="{82D5A88B-D7D6-4BE0-9FD4-31553443FD0E}" srcId="{FE8031B5-90D6-4DC3-94FF-CFBBA78CB1A3}" destId="{75C0B41E-9287-453F-9E83-F57194AA4EC5}" srcOrd="2" destOrd="0" parTransId="{AAD86DE4-DA96-45CB-9059-91EA88CD1B26}" sibTransId="{4D33C393-E9C2-48D2-B175-035E2314D302}"/>
    <dgm:cxn modelId="{71D79DA1-A567-47E2-805E-B68E3C98C7A7}" srcId="{6132004C-E907-4888-BB14-514332AAB398}" destId="{F40011BA-11C8-4CA7-A50F-6F879898C4DE}" srcOrd="2" destOrd="0" parTransId="{198086D7-3539-48E6-825D-947EA66EB457}" sibTransId="{4E75DBCA-E2E7-4841-BE9F-B286677D0EF9}"/>
    <dgm:cxn modelId="{CE2A0FB6-C7D5-46BA-8BA8-48ED9851FB04}" srcId="{6132004C-E907-4888-BB14-514332AAB398}" destId="{FE8031B5-90D6-4DC3-94FF-CFBBA78CB1A3}" srcOrd="1" destOrd="0" parTransId="{812EEEB5-59F6-4848-B0D9-68B28792720C}" sibTransId="{8CD21AF0-D20F-4FA3-98C4-E7158456B59B}"/>
    <dgm:cxn modelId="{9120BABC-0274-44EA-BBD4-D21E76DB4052}" type="presOf" srcId="{F40011BA-11C8-4CA7-A50F-6F879898C4DE}" destId="{E7C8AE64-8CD7-4367-97C9-1EE299223AC7}" srcOrd="0" destOrd="0" presId="urn:microsoft.com/office/officeart/2005/8/layout/vList2"/>
    <dgm:cxn modelId="{70203FCC-782E-4422-A3E9-DC5500C0EC53}" type="presOf" srcId="{6132004C-E907-4888-BB14-514332AAB398}" destId="{016433D0-1AF8-4888-902C-C4D269ABF3C3}" srcOrd="0" destOrd="0" presId="urn:microsoft.com/office/officeart/2005/8/layout/vList2"/>
    <dgm:cxn modelId="{EC9D5EE8-C184-4F3A-8B79-0674A4764AF9}" srcId="{D2DD4605-429E-4626-89C5-D30A2763102E}" destId="{1238C262-A7A3-4E78-851D-68071722115C}" srcOrd="0" destOrd="0" parTransId="{FE2D388F-278E-4195-B53E-D85D50719FF2}" sibTransId="{98924E13-EBAF-43DA-BA30-F4BF3ADB1A13}"/>
    <dgm:cxn modelId="{F4078EFE-5357-4023-BE09-B56A67E2E25F}" type="presOf" srcId="{1238C262-A7A3-4E78-851D-68071722115C}" destId="{12260022-4B18-4637-B75D-1CEB101FB00B}" srcOrd="0" destOrd="0" presId="urn:microsoft.com/office/officeart/2005/8/layout/vList2"/>
    <dgm:cxn modelId="{4A9299C1-3607-4160-B0E4-263159B3624F}" type="presParOf" srcId="{016433D0-1AF8-4888-902C-C4D269ABF3C3}" destId="{F4F428FA-E609-4EF0-97F9-8C78D818D878}" srcOrd="0" destOrd="0" presId="urn:microsoft.com/office/officeart/2005/8/layout/vList2"/>
    <dgm:cxn modelId="{A331B81A-771E-4491-B492-B4BE1A013E24}" type="presParOf" srcId="{016433D0-1AF8-4888-902C-C4D269ABF3C3}" destId="{12260022-4B18-4637-B75D-1CEB101FB00B}" srcOrd="1" destOrd="0" presId="urn:microsoft.com/office/officeart/2005/8/layout/vList2"/>
    <dgm:cxn modelId="{F71A3CE5-99FC-4F14-95E9-59E140AD90DC}" type="presParOf" srcId="{016433D0-1AF8-4888-902C-C4D269ABF3C3}" destId="{8EC91813-1CF5-44E2-86A0-58E2244A5F41}" srcOrd="2" destOrd="0" presId="urn:microsoft.com/office/officeart/2005/8/layout/vList2"/>
    <dgm:cxn modelId="{906905E1-C2DB-4A87-BAFD-2038E0E7A353}" type="presParOf" srcId="{016433D0-1AF8-4888-902C-C4D269ABF3C3}" destId="{349E31B3-09D6-4E12-8155-B54DFAAB65A6}" srcOrd="3" destOrd="0" presId="urn:microsoft.com/office/officeart/2005/8/layout/vList2"/>
    <dgm:cxn modelId="{10D94034-F688-4C57-AF5A-83F7F6B2D0CF}" type="presParOf" srcId="{016433D0-1AF8-4888-902C-C4D269ABF3C3}" destId="{E7C8AE64-8CD7-4367-97C9-1EE299223AC7}" srcOrd="4" destOrd="0" presId="urn:microsoft.com/office/officeart/2005/8/layout/vList2"/>
    <dgm:cxn modelId="{30E99C32-E5C6-4BA3-A260-5D5CCE35C49C}" type="presParOf" srcId="{016433D0-1AF8-4888-902C-C4D269ABF3C3}" destId="{28D665F8-E1E8-44BB-A165-E59575C57263}" srcOrd="5" destOrd="0" presId="urn:microsoft.com/office/officeart/2005/8/layout/vList2"/>
    <dgm:cxn modelId="{A8243A4B-A75E-4621-94D1-0B0ED64202A1}" type="presParOf" srcId="{016433D0-1AF8-4888-902C-C4D269ABF3C3}" destId="{08FAEC77-E273-42C0-8533-A2401EBD9F5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AB0C99-9E48-4807-AF60-D24DB2D04DAA}" type="doc">
      <dgm:prSet loTypeId="urn:microsoft.com/office/officeart/2005/8/layout/hProcess11" loCatId="process" qsTypeId="urn:microsoft.com/office/officeart/2005/8/quickstyle/simple1" qsCatId="simple" csTypeId="urn:microsoft.com/office/officeart/2005/8/colors/accent3_2" csCatId="accent3" phldr="1"/>
      <dgm:spPr/>
    </dgm:pt>
    <dgm:pt modelId="{16C877A3-4DC1-4E73-8D80-CC6A683C365E}">
      <dgm:prSet phldrT="[Texto]" phldr="0"/>
      <dgm:spPr/>
      <dgm:t>
        <a:bodyPr/>
        <a:lstStyle/>
        <a:p>
          <a:pPr rtl="0"/>
          <a:r>
            <a:rPr lang="es-CO" b="0" i="0" u="none" strike="noStrike" cap="none" baseline="0" noProof="0">
              <a:solidFill>
                <a:srgbClr val="010000"/>
              </a:solidFill>
              <a:latin typeface="Arial"/>
              <a:cs typeface="Arial"/>
            </a:rPr>
            <a:t>SIMFAC </a:t>
          </a:r>
          <a:br>
            <a:rPr lang="es-CO" b="0" i="0" u="none" strike="noStrike" cap="none" baseline="0" noProof="0">
              <a:solidFill>
                <a:srgbClr val="010000"/>
              </a:solidFill>
              <a:latin typeface="Arial"/>
              <a:cs typeface="Arial"/>
            </a:rPr>
          </a:br>
          <a:r>
            <a:rPr lang="es-CO" b="0" i="0" u="none" strike="noStrike" cap="none" baseline="0" noProof="0">
              <a:solidFill>
                <a:srgbClr val="010000"/>
              </a:solidFill>
              <a:latin typeface="Arial"/>
              <a:cs typeface="Arial"/>
            </a:rPr>
            <a:t>WRF 2.1 </a:t>
          </a:r>
          <a:br>
            <a:rPr lang="es-CO" b="0" i="0" u="none" strike="noStrike" cap="none" baseline="0" noProof="0">
              <a:solidFill>
                <a:srgbClr val="010000"/>
              </a:solidFill>
              <a:latin typeface="Arial"/>
              <a:cs typeface="Arial"/>
            </a:rPr>
          </a:br>
          <a:r>
            <a:rPr lang="es-CO" b="1" i="0" u="none" strike="noStrike" cap="none" baseline="0" noProof="0">
              <a:solidFill>
                <a:srgbClr val="010000"/>
              </a:solidFill>
              <a:latin typeface="Arial"/>
              <a:cs typeface="Arial"/>
            </a:rPr>
            <a:t>2006</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Assimilation</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of</a:t>
          </a:r>
          <a:r>
            <a:rPr lang="es-CO" b="0" i="0" u="none" strike="noStrike" cap="none" baseline="0" noProof="0">
              <a:solidFill>
                <a:srgbClr val="010000"/>
              </a:solidFill>
              <a:latin typeface="Arial"/>
              <a:cs typeface="Arial"/>
            </a:rPr>
            <a:t> METAR and SYNOP</a:t>
          </a:r>
        </a:p>
      </dgm:t>
    </dgm:pt>
    <dgm:pt modelId="{95CBEE0E-3626-411E-BF75-AF0F1F4A6321}" type="parTrans" cxnId="{20975F1E-11A6-4332-A53B-56844F0EC636}">
      <dgm:prSet/>
      <dgm:spPr/>
      <dgm:t>
        <a:bodyPr/>
        <a:lstStyle/>
        <a:p>
          <a:endParaRPr lang="es-CO"/>
        </a:p>
      </dgm:t>
    </dgm:pt>
    <dgm:pt modelId="{ABD54B57-0136-4493-B3FE-187EA026E729}" type="sibTrans" cxnId="{20975F1E-11A6-4332-A53B-56844F0EC636}">
      <dgm:prSet/>
      <dgm:spPr/>
      <dgm:t>
        <a:bodyPr/>
        <a:lstStyle/>
        <a:p>
          <a:endParaRPr lang="es-CO"/>
        </a:p>
      </dgm:t>
    </dgm:pt>
    <dgm:pt modelId="{623E19E0-7F69-42F9-BED3-30CF54BDF936}">
      <dgm:prSet phldrT="[Texto]" phldr="0"/>
      <dgm:spPr/>
      <dgm:t>
        <a:bodyPr/>
        <a:lstStyle/>
        <a:p>
          <a:pPr rtl="0"/>
          <a:r>
            <a:rPr lang="es-CO">
              <a:latin typeface="Arial"/>
            </a:rPr>
            <a:t>WRF 2.1 </a:t>
          </a:r>
          <a:br>
            <a:rPr lang="es-CO">
              <a:latin typeface="Arial"/>
            </a:rPr>
          </a:br>
          <a:r>
            <a:rPr lang="es-CO">
              <a:latin typeface="Arial"/>
            </a:rPr>
            <a:t> WRF 3.3</a:t>
          </a:r>
          <a:br>
            <a:rPr lang="es-CO">
              <a:latin typeface="Arial"/>
            </a:rPr>
          </a:br>
          <a:r>
            <a:rPr lang="es-CO">
              <a:latin typeface="Arial"/>
            </a:rPr>
            <a:t> </a:t>
          </a:r>
          <a:r>
            <a:rPr lang="es-CO" b="1">
              <a:latin typeface="Arial"/>
            </a:rPr>
            <a:t>2012</a:t>
          </a:r>
          <a:endParaRPr lang="es-CO" b="1"/>
        </a:p>
      </dgm:t>
    </dgm:pt>
    <dgm:pt modelId="{3C66F0DB-F687-4F75-8934-1423745BDBC4}" type="parTrans" cxnId="{C31297D2-C145-413F-A15B-3F8F0781CDA1}">
      <dgm:prSet/>
      <dgm:spPr/>
      <dgm:t>
        <a:bodyPr/>
        <a:lstStyle/>
        <a:p>
          <a:endParaRPr lang="es-CO"/>
        </a:p>
      </dgm:t>
    </dgm:pt>
    <dgm:pt modelId="{9AE1C6FC-45E0-4982-80D4-D1105D9F6CCB}" type="sibTrans" cxnId="{C31297D2-C145-413F-A15B-3F8F0781CDA1}">
      <dgm:prSet/>
      <dgm:spPr/>
      <dgm:t>
        <a:bodyPr/>
        <a:lstStyle/>
        <a:p>
          <a:endParaRPr lang="es-CO"/>
        </a:p>
      </dgm:t>
    </dgm:pt>
    <dgm:pt modelId="{6A0A2518-FF24-42D7-ACCB-D1D68803A83F}">
      <dgm:prSet phldrT="[Texto]" phldr="0"/>
      <dgm:spPr/>
      <dgm:t>
        <a:bodyPr/>
        <a:lstStyle/>
        <a:p>
          <a:pPr rtl="0"/>
          <a:r>
            <a:rPr lang="es-CO">
              <a:latin typeface="Arial"/>
            </a:rPr>
            <a:t>WRF 3.7</a:t>
          </a:r>
        </a:p>
        <a:p>
          <a:pPr rtl="0"/>
          <a:r>
            <a:rPr lang="es-CO">
              <a:latin typeface="Arial"/>
            </a:rPr>
            <a:t>SOUNDING</a:t>
          </a:r>
          <a:endParaRPr lang="es-CO"/>
        </a:p>
        <a:p>
          <a:pPr rtl="0"/>
          <a:r>
            <a:rPr lang="es-CO">
              <a:latin typeface="Arial"/>
            </a:rPr>
            <a:t>Assimilation</a:t>
          </a:r>
        </a:p>
        <a:p>
          <a:pPr rtl="0"/>
          <a:r>
            <a:rPr lang="es-CO" b="1">
              <a:latin typeface="Arial"/>
            </a:rPr>
            <a:t>2016</a:t>
          </a:r>
        </a:p>
      </dgm:t>
    </dgm:pt>
    <dgm:pt modelId="{F03326CB-581A-4697-8D68-F0DEEACA47CE}" type="parTrans" cxnId="{E044DEA8-615F-4FC4-A458-82853188F778}">
      <dgm:prSet/>
      <dgm:spPr/>
      <dgm:t>
        <a:bodyPr/>
        <a:lstStyle/>
        <a:p>
          <a:endParaRPr lang="es-CO"/>
        </a:p>
      </dgm:t>
    </dgm:pt>
    <dgm:pt modelId="{3CC3ED3B-F1DB-449B-A532-4A6F70AFB7A7}" type="sibTrans" cxnId="{E044DEA8-615F-4FC4-A458-82853188F778}">
      <dgm:prSet/>
      <dgm:spPr/>
      <dgm:t>
        <a:bodyPr/>
        <a:lstStyle/>
        <a:p>
          <a:endParaRPr lang="es-CO"/>
        </a:p>
      </dgm:t>
    </dgm:pt>
    <dgm:pt modelId="{085C9A06-1ACB-490A-9786-E03928B991BC}">
      <dgm:prSet phldr="0"/>
      <dgm:spPr/>
      <dgm:t>
        <a:bodyPr/>
        <a:lstStyle/>
        <a:p>
          <a:pPr rtl="0"/>
          <a:r>
            <a:rPr lang="es-CO">
              <a:latin typeface="Arial"/>
            </a:rPr>
            <a:t>WRF 4.1</a:t>
          </a:r>
          <a:br>
            <a:rPr lang="es-CO">
              <a:latin typeface="Arial"/>
            </a:rPr>
          </a:br>
          <a:r>
            <a:rPr lang="es-CO" b="1">
              <a:latin typeface="Arial"/>
            </a:rPr>
            <a:t>2019</a:t>
          </a:r>
          <a:br>
            <a:rPr lang="es-CO">
              <a:latin typeface="Arial"/>
            </a:rPr>
          </a:br>
          <a:r>
            <a:rPr lang="es-CO" err="1">
              <a:latin typeface="Arial"/>
            </a:rPr>
            <a:t>Assimilation</a:t>
          </a:r>
          <a:r>
            <a:rPr lang="es-CO">
              <a:latin typeface="Arial"/>
            </a:rPr>
            <a:t> </a:t>
          </a:r>
          <a:r>
            <a:rPr lang="es-CO" err="1">
              <a:latin typeface="Arial"/>
            </a:rPr>
            <a:t>of</a:t>
          </a:r>
          <a:r>
            <a:rPr lang="es-CO">
              <a:latin typeface="Arial"/>
            </a:rPr>
            <a:t> RADAR and GOES data</a:t>
          </a:r>
        </a:p>
      </dgm:t>
    </dgm:pt>
    <dgm:pt modelId="{97EEE259-0152-4E08-B93A-3C8B750775A7}" type="parTrans" cxnId="{4FF5E00D-4514-4E72-88E9-8D9E10F89505}">
      <dgm:prSet/>
      <dgm:spPr/>
      <dgm:t>
        <a:bodyPr/>
        <a:lstStyle/>
        <a:p>
          <a:endParaRPr lang="es-CO"/>
        </a:p>
      </dgm:t>
    </dgm:pt>
    <dgm:pt modelId="{3A7973B3-530E-4A7F-BC41-78D124175248}" type="sibTrans" cxnId="{4FF5E00D-4514-4E72-88E9-8D9E10F89505}">
      <dgm:prSet/>
      <dgm:spPr/>
      <dgm:t>
        <a:bodyPr/>
        <a:lstStyle/>
        <a:p>
          <a:endParaRPr lang="es-CO"/>
        </a:p>
      </dgm:t>
    </dgm:pt>
    <dgm:pt modelId="{319CB258-442F-4D23-B1DA-F1F6049411E5}">
      <dgm:prSet phldr="0"/>
      <dgm:spPr/>
      <dgm:t>
        <a:bodyPr/>
        <a:lstStyle/>
        <a:p>
          <a:pPr rtl="0"/>
          <a:r>
            <a:rPr lang="es-CO" dirty="0">
              <a:latin typeface="Arial"/>
            </a:rPr>
            <a:t>WRFDA EAFIT FAC </a:t>
          </a:r>
          <a:r>
            <a:rPr lang="es-CO" dirty="0" err="1">
              <a:latin typeface="Arial"/>
            </a:rPr>
            <a:t>Validation</a:t>
          </a:r>
          <a:br>
            <a:rPr lang="es-CO" dirty="0">
              <a:latin typeface="Arial"/>
            </a:rPr>
          </a:br>
          <a:r>
            <a:rPr lang="es-CO" b="1" dirty="0">
              <a:latin typeface="Arial"/>
            </a:rPr>
            <a:t>2020</a:t>
          </a:r>
        </a:p>
      </dgm:t>
    </dgm:pt>
    <dgm:pt modelId="{8E9F44B2-F2DD-45CC-A712-6C7CF2939E5C}" type="parTrans" cxnId="{43AC284B-7D4E-495C-96AD-F468860A9126}">
      <dgm:prSet/>
      <dgm:spPr/>
      <dgm:t>
        <a:bodyPr/>
        <a:lstStyle/>
        <a:p>
          <a:endParaRPr lang="es-CO"/>
        </a:p>
      </dgm:t>
    </dgm:pt>
    <dgm:pt modelId="{9EF3B187-2925-409C-9255-6871AE08D2F2}" type="sibTrans" cxnId="{43AC284B-7D4E-495C-96AD-F468860A9126}">
      <dgm:prSet/>
      <dgm:spPr/>
      <dgm:t>
        <a:bodyPr/>
        <a:lstStyle/>
        <a:p>
          <a:endParaRPr lang="es-CO"/>
        </a:p>
      </dgm:t>
    </dgm:pt>
    <dgm:pt modelId="{FDC5F4EF-01B8-4895-8DD3-6AE344D87C7C}" type="pres">
      <dgm:prSet presAssocID="{56AB0C99-9E48-4807-AF60-D24DB2D04DAA}" presName="Name0" presStyleCnt="0">
        <dgm:presLayoutVars>
          <dgm:dir/>
          <dgm:resizeHandles val="exact"/>
        </dgm:presLayoutVars>
      </dgm:prSet>
      <dgm:spPr/>
    </dgm:pt>
    <dgm:pt modelId="{56E968BD-2EAB-4CE0-B0CE-FC0338D8349D}" type="pres">
      <dgm:prSet presAssocID="{56AB0C99-9E48-4807-AF60-D24DB2D04DAA}" presName="arrow" presStyleLbl="bgShp" presStyleIdx="0" presStyleCnt="1"/>
      <dgm:spPr/>
    </dgm:pt>
    <dgm:pt modelId="{50ADE340-7C82-4AD8-8F7D-0A59A2592AFD}" type="pres">
      <dgm:prSet presAssocID="{56AB0C99-9E48-4807-AF60-D24DB2D04DAA}" presName="points" presStyleCnt="0"/>
      <dgm:spPr/>
    </dgm:pt>
    <dgm:pt modelId="{BBE560D2-847C-4653-BC53-99C1E4C16FC0}" type="pres">
      <dgm:prSet presAssocID="{16C877A3-4DC1-4E73-8D80-CC6A683C365E}" presName="compositeA" presStyleCnt="0"/>
      <dgm:spPr/>
    </dgm:pt>
    <dgm:pt modelId="{0ADC3BA6-3F6E-4D9D-A2CC-4E82DC33F98E}" type="pres">
      <dgm:prSet presAssocID="{16C877A3-4DC1-4E73-8D80-CC6A683C365E}" presName="textA" presStyleLbl="revTx" presStyleIdx="0" presStyleCnt="5">
        <dgm:presLayoutVars>
          <dgm:bulletEnabled val="1"/>
        </dgm:presLayoutVars>
      </dgm:prSet>
      <dgm:spPr/>
    </dgm:pt>
    <dgm:pt modelId="{ABE30A12-B981-4FAA-A94D-BA70492E736D}" type="pres">
      <dgm:prSet presAssocID="{16C877A3-4DC1-4E73-8D80-CC6A683C365E}" presName="circleA" presStyleLbl="node1" presStyleIdx="0" presStyleCnt="5"/>
      <dgm:spPr/>
    </dgm:pt>
    <dgm:pt modelId="{EF2C59B9-6E49-484A-9910-39F3BBEAF1FA}" type="pres">
      <dgm:prSet presAssocID="{16C877A3-4DC1-4E73-8D80-CC6A683C365E}" presName="spaceA" presStyleCnt="0"/>
      <dgm:spPr/>
    </dgm:pt>
    <dgm:pt modelId="{839EF2A5-E8E4-4759-8C5B-8BFEE79006A6}" type="pres">
      <dgm:prSet presAssocID="{ABD54B57-0136-4493-B3FE-187EA026E729}" presName="space" presStyleCnt="0"/>
      <dgm:spPr/>
    </dgm:pt>
    <dgm:pt modelId="{EAD5165D-24E7-43E0-B023-D0D9C76795BD}" type="pres">
      <dgm:prSet presAssocID="{623E19E0-7F69-42F9-BED3-30CF54BDF936}" presName="compositeB" presStyleCnt="0"/>
      <dgm:spPr/>
    </dgm:pt>
    <dgm:pt modelId="{372AD10E-B6E2-4659-AA53-2485049EF5EA}" type="pres">
      <dgm:prSet presAssocID="{623E19E0-7F69-42F9-BED3-30CF54BDF936}" presName="textB" presStyleLbl="revTx" presStyleIdx="1" presStyleCnt="5">
        <dgm:presLayoutVars>
          <dgm:bulletEnabled val="1"/>
        </dgm:presLayoutVars>
      </dgm:prSet>
      <dgm:spPr/>
    </dgm:pt>
    <dgm:pt modelId="{88ABA801-0F5B-4893-80B4-E3B802CEE022}" type="pres">
      <dgm:prSet presAssocID="{623E19E0-7F69-42F9-BED3-30CF54BDF936}" presName="circleB" presStyleLbl="node1" presStyleIdx="1" presStyleCnt="5"/>
      <dgm:spPr/>
    </dgm:pt>
    <dgm:pt modelId="{CF12445B-DC52-436F-AF7E-6826E0CD340E}" type="pres">
      <dgm:prSet presAssocID="{623E19E0-7F69-42F9-BED3-30CF54BDF936}" presName="spaceB" presStyleCnt="0"/>
      <dgm:spPr/>
    </dgm:pt>
    <dgm:pt modelId="{B8338D7D-2393-412C-ACFF-9A15A24EF336}" type="pres">
      <dgm:prSet presAssocID="{9AE1C6FC-45E0-4982-80D4-D1105D9F6CCB}" presName="space" presStyleCnt="0"/>
      <dgm:spPr/>
    </dgm:pt>
    <dgm:pt modelId="{0A3B8224-0086-4174-8E29-A3B9172B795E}" type="pres">
      <dgm:prSet presAssocID="{6A0A2518-FF24-42D7-ACCB-D1D68803A83F}" presName="compositeA" presStyleCnt="0"/>
      <dgm:spPr/>
    </dgm:pt>
    <dgm:pt modelId="{3D55EAE7-AE9C-4764-A610-3968391A11BA}" type="pres">
      <dgm:prSet presAssocID="{6A0A2518-FF24-42D7-ACCB-D1D68803A83F}" presName="textA" presStyleLbl="revTx" presStyleIdx="2" presStyleCnt="5">
        <dgm:presLayoutVars>
          <dgm:bulletEnabled val="1"/>
        </dgm:presLayoutVars>
      </dgm:prSet>
      <dgm:spPr/>
    </dgm:pt>
    <dgm:pt modelId="{76EDC838-4FBF-4976-8FAB-83DC497EE5B0}" type="pres">
      <dgm:prSet presAssocID="{6A0A2518-FF24-42D7-ACCB-D1D68803A83F}" presName="circleA" presStyleLbl="node1" presStyleIdx="2" presStyleCnt="5"/>
      <dgm:spPr/>
    </dgm:pt>
    <dgm:pt modelId="{EB30F9C1-C433-4700-83FF-21D2DA8EAC1A}" type="pres">
      <dgm:prSet presAssocID="{6A0A2518-FF24-42D7-ACCB-D1D68803A83F}" presName="spaceA" presStyleCnt="0"/>
      <dgm:spPr/>
    </dgm:pt>
    <dgm:pt modelId="{30811308-F077-41AE-B5DF-6B2BCF7A9E1F}" type="pres">
      <dgm:prSet presAssocID="{3CC3ED3B-F1DB-449B-A532-4A6F70AFB7A7}" presName="space" presStyleCnt="0"/>
      <dgm:spPr/>
    </dgm:pt>
    <dgm:pt modelId="{8C28C8EF-4DAC-4980-BC8E-0F612A641864}" type="pres">
      <dgm:prSet presAssocID="{085C9A06-1ACB-490A-9786-E03928B991BC}" presName="compositeB" presStyleCnt="0"/>
      <dgm:spPr/>
    </dgm:pt>
    <dgm:pt modelId="{66EE0765-1DAA-4310-8202-BA86D1474A9B}" type="pres">
      <dgm:prSet presAssocID="{085C9A06-1ACB-490A-9786-E03928B991BC}" presName="textB" presStyleLbl="revTx" presStyleIdx="3" presStyleCnt="5">
        <dgm:presLayoutVars>
          <dgm:bulletEnabled val="1"/>
        </dgm:presLayoutVars>
      </dgm:prSet>
      <dgm:spPr/>
    </dgm:pt>
    <dgm:pt modelId="{F3031ADC-A8F4-4454-B5EC-6267BF68D790}" type="pres">
      <dgm:prSet presAssocID="{085C9A06-1ACB-490A-9786-E03928B991BC}" presName="circleB" presStyleLbl="node1" presStyleIdx="3" presStyleCnt="5"/>
      <dgm:spPr/>
    </dgm:pt>
    <dgm:pt modelId="{5AE5C481-FF94-4FFD-BA49-2C4442562996}" type="pres">
      <dgm:prSet presAssocID="{085C9A06-1ACB-490A-9786-E03928B991BC}" presName="spaceB" presStyleCnt="0"/>
      <dgm:spPr/>
    </dgm:pt>
    <dgm:pt modelId="{E050BC0E-3DE6-43E4-B3EE-0E8EBCEFA7D2}" type="pres">
      <dgm:prSet presAssocID="{3A7973B3-530E-4A7F-BC41-78D124175248}" presName="space" presStyleCnt="0"/>
      <dgm:spPr/>
    </dgm:pt>
    <dgm:pt modelId="{153E642E-0CAB-4027-A7CD-248E0642BDE3}" type="pres">
      <dgm:prSet presAssocID="{319CB258-442F-4D23-B1DA-F1F6049411E5}" presName="compositeA" presStyleCnt="0"/>
      <dgm:spPr/>
    </dgm:pt>
    <dgm:pt modelId="{A65F460D-A71B-45E4-898F-BB635E981E94}" type="pres">
      <dgm:prSet presAssocID="{319CB258-442F-4D23-B1DA-F1F6049411E5}" presName="textA" presStyleLbl="revTx" presStyleIdx="4" presStyleCnt="5" custLinFactNeighborX="-3684" custLinFactNeighborY="-12873">
        <dgm:presLayoutVars>
          <dgm:bulletEnabled val="1"/>
        </dgm:presLayoutVars>
      </dgm:prSet>
      <dgm:spPr/>
    </dgm:pt>
    <dgm:pt modelId="{4D704AE7-07EE-4CF1-8775-07A03E4704C2}" type="pres">
      <dgm:prSet presAssocID="{319CB258-442F-4D23-B1DA-F1F6049411E5}" presName="circleA" presStyleLbl="node1" presStyleIdx="4" presStyleCnt="5"/>
      <dgm:spPr/>
    </dgm:pt>
    <dgm:pt modelId="{6F11C920-5A02-430F-871B-93CB0EE0D500}" type="pres">
      <dgm:prSet presAssocID="{319CB258-442F-4D23-B1DA-F1F6049411E5}" presName="spaceA" presStyleCnt="0"/>
      <dgm:spPr/>
    </dgm:pt>
  </dgm:ptLst>
  <dgm:cxnLst>
    <dgm:cxn modelId="{4FF5E00D-4514-4E72-88E9-8D9E10F89505}" srcId="{56AB0C99-9E48-4807-AF60-D24DB2D04DAA}" destId="{085C9A06-1ACB-490A-9786-E03928B991BC}" srcOrd="3" destOrd="0" parTransId="{97EEE259-0152-4E08-B93A-3C8B750775A7}" sibTransId="{3A7973B3-530E-4A7F-BC41-78D124175248}"/>
    <dgm:cxn modelId="{20975F1E-11A6-4332-A53B-56844F0EC636}" srcId="{56AB0C99-9E48-4807-AF60-D24DB2D04DAA}" destId="{16C877A3-4DC1-4E73-8D80-CC6A683C365E}" srcOrd="0" destOrd="0" parTransId="{95CBEE0E-3626-411E-BF75-AF0F1F4A6321}" sibTransId="{ABD54B57-0136-4493-B3FE-187EA026E729}"/>
    <dgm:cxn modelId="{8A7B0133-D54B-4E00-B1A4-A1E692EA29A2}" type="presOf" srcId="{6A0A2518-FF24-42D7-ACCB-D1D68803A83F}" destId="{3D55EAE7-AE9C-4764-A610-3968391A11BA}" srcOrd="0" destOrd="0" presId="urn:microsoft.com/office/officeart/2005/8/layout/hProcess11"/>
    <dgm:cxn modelId="{284D5662-6FDA-4A8D-9ED5-C59C97FEECC6}" type="presOf" srcId="{56AB0C99-9E48-4807-AF60-D24DB2D04DAA}" destId="{FDC5F4EF-01B8-4895-8DD3-6AE344D87C7C}" srcOrd="0" destOrd="0" presId="urn:microsoft.com/office/officeart/2005/8/layout/hProcess11"/>
    <dgm:cxn modelId="{3A2BCC44-1CF3-4210-BF6B-19EF0553736B}" type="presOf" srcId="{623E19E0-7F69-42F9-BED3-30CF54BDF936}" destId="{372AD10E-B6E2-4659-AA53-2485049EF5EA}" srcOrd="0" destOrd="0" presId="urn:microsoft.com/office/officeart/2005/8/layout/hProcess11"/>
    <dgm:cxn modelId="{43AC284B-7D4E-495C-96AD-F468860A9126}" srcId="{56AB0C99-9E48-4807-AF60-D24DB2D04DAA}" destId="{319CB258-442F-4D23-B1DA-F1F6049411E5}" srcOrd="4" destOrd="0" parTransId="{8E9F44B2-F2DD-45CC-A712-6C7CF2939E5C}" sibTransId="{9EF3B187-2925-409C-9255-6871AE08D2F2}"/>
    <dgm:cxn modelId="{6BB6B392-1E1C-4698-AE83-250D5E0A193E}" type="presOf" srcId="{16C877A3-4DC1-4E73-8D80-CC6A683C365E}" destId="{0ADC3BA6-3F6E-4D9D-A2CC-4E82DC33F98E}" srcOrd="0" destOrd="0" presId="urn:microsoft.com/office/officeart/2005/8/layout/hProcess11"/>
    <dgm:cxn modelId="{E044DEA8-615F-4FC4-A458-82853188F778}" srcId="{56AB0C99-9E48-4807-AF60-D24DB2D04DAA}" destId="{6A0A2518-FF24-42D7-ACCB-D1D68803A83F}" srcOrd="2" destOrd="0" parTransId="{F03326CB-581A-4697-8D68-F0DEEACA47CE}" sibTransId="{3CC3ED3B-F1DB-449B-A532-4A6F70AFB7A7}"/>
    <dgm:cxn modelId="{3A3C20C4-B1D9-405C-A146-5AF891D0A1A5}" type="presOf" srcId="{085C9A06-1ACB-490A-9786-E03928B991BC}" destId="{66EE0765-1DAA-4310-8202-BA86D1474A9B}" srcOrd="0" destOrd="0" presId="urn:microsoft.com/office/officeart/2005/8/layout/hProcess11"/>
    <dgm:cxn modelId="{C31297D2-C145-413F-A15B-3F8F0781CDA1}" srcId="{56AB0C99-9E48-4807-AF60-D24DB2D04DAA}" destId="{623E19E0-7F69-42F9-BED3-30CF54BDF936}" srcOrd="1" destOrd="0" parTransId="{3C66F0DB-F687-4F75-8934-1423745BDBC4}" sibTransId="{9AE1C6FC-45E0-4982-80D4-D1105D9F6CCB}"/>
    <dgm:cxn modelId="{5D5A4BED-6233-4BF8-8DAE-F461E655D317}" type="presOf" srcId="{319CB258-442F-4D23-B1DA-F1F6049411E5}" destId="{A65F460D-A71B-45E4-898F-BB635E981E94}" srcOrd="0" destOrd="0" presId="urn:microsoft.com/office/officeart/2005/8/layout/hProcess11"/>
    <dgm:cxn modelId="{DFA5D4C3-FA58-44AA-95F5-3F4C0A2226D9}" type="presParOf" srcId="{FDC5F4EF-01B8-4895-8DD3-6AE344D87C7C}" destId="{56E968BD-2EAB-4CE0-B0CE-FC0338D8349D}" srcOrd="0" destOrd="0" presId="urn:microsoft.com/office/officeart/2005/8/layout/hProcess11"/>
    <dgm:cxn modelId="{A4711F37-0291-42D8-8E1E-A820C68D2CAF}" type="presParOf" srcId="{FDC5F4EF-01B8-4895-8DD3-6AE344D87C7C}" destId="{50ADE340-7C82-4AD8-8F7D-0A59A2592AFD}" srcOrd="1" destOrd="0" presId="urn:microsoft.com/office/officeart/2005/8/layout/hProcess11"/>
    <dgm:cxn modelId="{19AF72C0-6970-48B1-ACC6-571251F11FD0}" type="presParOf" srcId="{50ADE340-7C82-4AD8-8F7D-0A59A2592AFD}" destId="{BBE560D2-847C-4653-BC53-99C1E4C16FC0}" srcOrd="0" destOrd="0" presId="urn:microsoft.com/office/officeart/2005/8/layout/hProcess11"/>
    <dgm:cxn modelId="{EB8D468C-15BD-4B47-84A4-CF90D5CC73FE}" type="presParOf" srcId="{BBE560D2-847C-4653-BC53-99C1E4C16FC0}" destId="{0ADC3BA6-3F6E-4D9D-A2CC-4E82DC33F98E}" srcOrd="0" destOrd="0" presId="urn:microsoft.com/office/officeart/2005/8/layout/hProcess11"/>
    <dgm:cxn modelId="{4EEE4F72-7693-4FD6-8AE4-6248EFBB8AFF}" type="presParOf" srcId="{BBE560D2-847C-4653-BC53-99C1E4C16FC0}" destId="{ABE30A12-B981-4FAA-A94D-BA70492E736D}" srcOrd="1" destOrd="0" presId="urn:microsoft.com/office/officeart/2005/8/layout/hProcess11"/>
    <dgm:cxn modelId="{61855DAF-2804-4B1F-821C-FDFDC34768F0}" type="presParOf" srcId="{BBE560D2-847C-4653-BC53-99C1E4C16FC0}" destId="{EF2C59B9-6E49-484A-9910-39F3BBEAF1FA}" srcOrd="2" destOrd="0" presId="urn:microsoft.com/office/officeart/2005/8/layout/hProcess11"/>
    <dgm:cxn modelId="{89904658-449F-4B5E-9EB7-0EA89DFAC689}" type="presParOf" srcId="{50ADE340-7C82-4AD8-8F7D-0A59A2592AFD}" destId="{839EF2A5-E8E4-4759-8C5B-8BFEE79006A6}" srcOrd="1" destOrd="0" presId="urn:microsoft.com/office/officeart/2005/8/layout/hProcess11"/>
    <dgm:cxn modelId="{5ED2168B-9880-452A-8D36-0207601346FE}" type="presParOf" srcId="{50ADE340-7C82-4AD8-8F7D-0A59A2592AFD}" destId="{EAD5165D-24E7-43E0-B023-D0D9C76795BD}" srcOrd="2" destOrd="0" presId="urn:microsoft.com/office/officeart/2005/8/layout/hProcess11"/>
    <dgm:cxn modelId="{29F0E251-8456-4F24-BC43-2608D8BC080F}" type="presParOf" srcId="{EAD5165D-24E7-43E0-B023-D0D9C76795BD}" destId="{372AD10E-B6E2-4659-AA53-2485049EF5EA}" srcOrd="0" destOrd="0" presId="urn:microsoft.com/office/officeart/2005/8/layout/hProcess11"/>
    <dgm:cxn modelId="{E7601FFE-2464-4BCA-A819-572C5376E926}" type="presParOf" srcId="{EAD5165D-24E7-43E0-B023-D0D9C76795BD}" destId="{88ABA801-0F5B-4893-80B4-E3B802CEE022}" srcOrd="1" destOrd="0" presId="urn:microsoft.com/office/officeart/2005/8/layout/hProcess11"/>
    <dgm:cxn modelId="{71D3C0F4-92B6-49D0-A381-EC6328BD3291}" type="presParOf" srcId="{EAD5165D-24E7-43E0-B023-D0D9C76795BD}" destId="{CF12445B-DC52-436F-AF7E-6826E0CD340E}" srcOrd="2" destOrd="0" presId="urn:microsoft.com/office/officeart/2005/8/layout/hProcess11"/>
    <dgm:cxn modelId="{68A33797-473C-4B08-9DB2-273A001786CB}" type="presParOf" srcId="{50ADE340-7C82-4AD8-8F7D-0A59A2592AFD}" destId="{B8338D7D-2393-412C-ACFF-9A15A24EF336}" srcOrd="3" destOrd="0" presId="urn:microsoft.com/office/officeart/2005/8/layout/hProcess11"/>
    <dgm:cxn modelId="{CD6A0AFB-3961-4734-91AA-330DD0F362C6}" type="presParOf" srcId="{50ADE340-7C82-4AD8-8F7D-0A59A2592AFD}" destId="{0A3B8224-0086-4174-8E29-A3B9172B795E}" srcOrd="4" destOrd="0" presId="urn:microsoft.com/office/officeart/2005/8/layout/hProcess11"/>
    <dgm:cxn modelId="{9D6AB682-7CBF-4CB5-A56C-8D39292249AA}" type="presParOf" srcId="{0A3B8224-0086-4174-8E29-A3B9172B795E}" destId="{3D55EAE7-AE9C-4764-A610-3968391A11BA}" srcOrd="0" destOrd="0" presId="urn:microsoft.com/office/officeart/2005/8/layout/hProcess11"/>
    <dgm:cxn modelId="{608DD00A-4CB2-4353-83F5-23C9BB22F687}" type="presParOf" srcId="{0A3B8224-0086-4174-8E29-A3B9172B795E}" destId="{76EDC838-4FBF-4976-8FAB-83DC497EE5B0}" srcOrd="1" destOrd="0" presId="urn:microsoft.com/office/officeart/2005/8/layout/hProcess11"/>
    <dgm:cxn modelId="{5E92DBCA-FFC3-4FD0-ACD0-33BD9917BB5B}" type="presParOf" srcId="{0A3B8224-0086-4174-8E29-A3B9172B795E}" destId="{EB30F9C1-C433-4700-83FF-21D2DA8EAC1A}" srcOrd="2" destOrd="0" presId="urn:microsoft.com/office/officeart/2005/8/layout/hProcess11"/>
    <dgm:cxn modelId="{4B6078FB-FC32-4062-B75D-08B01FC74EF3}" type="presParOf" srcId="{50ADE340-7C82-4AD8-8F7D-0A59A2592AFD}" destId="{30811308-F077-41AE-B5DF-6B2BCF7A9E1F}" srcOrd="5" destOrd="0" presId="urn:microsoft.com/office/officeart/2005/8/layout/hProcess11"/>
    <dgm:cxn modelId="{C060C564-B35A-45BC-9209-0253C9BA1023}" type="presParOf" srcId="{50ADE340-7C82-4AD8-8F7D-0A59A2592AFD}" destId="{8C28C8EF-4DAC-4980-BC8E-0F612A641864}" srcOrd="6" destOrd="0" presId="urn:microsoft.com/office/officeart/2005/8/layout/hProcess11"/>
    <dgm:cxn modelId="{93129DA0-7F87-45A9-BA6C-065FFFD09640}" type="presParOf" srcId="{8C28C8EF-4DAC-4980-BC8E-0F612A641864}" destId="{66EE0765-1DAA-4310-8202-BA86D1474A9B}" srcOrd="0" destOrd="0" presId="urn:microsoft.com/office/officeart/2005/8/layout/hProcess11"/>
    <dgm:cxn modelId="{0A3949A1-3ECE-4C8C-BEE8-DC0864996BBF}" type="presParOf" srcId="{8C28C8EF-4DAC-4980-BC8E-0F612A641864}" destId="{F3031ADC-A8F4-4454-B5EC-6267BF68D790}" srcOrd="1" destOrd="0" presId="urn:microsoft.com/office/officeart/2005/8/layout/hProcess11"/>
    <dgm:cxn modelId="{C8D7816C-846A-4308-95D7-8268159A472E}" type="presParOf" srcId="{8C28C8EF-4DAC-4980-BC8E-0F612A641864}" destId="{5AE5C481-FF94-4FFD-BA49-2C4442562996}" srcOrd="2" destOrd="0" presId="urn:microsoft.com/office/officeart/2005/8/layout/hProcess11"/>
    <dgm:cxn modelId="{15A0D7DA-54DE-41A4-83B2-3FC3186D7D44}" type="presParOf" srcId="{50ADE340-7C82-4AD8-8F7D-0A59A2592AFD}" destId="{E050BC0E-3DE6-43E4-B3EE-0E8EBCEFA7D2}" srcOrd="7" destOrd="0" presId="urn:microsoft.com/office/officeart/2005/8/layout/hProcess11"/>
    <dgm:cxn modelId="{20F47B76-C572-4696-82F3-0E32B8864FD8}" type="presParOf" srcId="{50ADE340-7C82-4AD8-8F7D-0A59A2592AFD}" destId="{153E642E-0CAB-4027-A7CD-248E0642BDE3}" srcOrd="8" destOrd="0" presId="urn:microsoft.com/office/officeart/2005/8/layout/hProcess11"/>
    <dgm:cxn modelId="{219FEED2-18EF-4845-A299-0E89CCB28452}" type="presParOf" srcId="{153E642E-0CAB-4027-A7CD-248E0642BDE3}" destId="{A65F460D-A71B-45E4-898F-BB635E981E94}" srcOrd="0" destOrd="0" presId="urn:microsoft.com/office/officeart/2005/8/layout/hProcess11"/>
    <dgm:cxn modelId="{D3A78873-23EB-4DCE-9440-728E788AA82E}" type="presParOf" srcId="{153E642E-0CAB-4027-A7CD-248E0642BDE3}" destId="{4D704AE7-07EE-4CF1-8775-07A03E4704C2}" srcOrd="1" destOrd="0" presId="urn:microsoft.com/office/officeart/2005/8/layout/hProcess11"/>
    <dgm:cxn modelId="{0504336D-515F-4156-8901-46B54381F551}" type="presParOf" srcId="{153E642E-0CAB-4027-A7CD-248E0642BDE3}" destId="{6F11C920-5A02-430F-871B-93CB0EE0D500}"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428FA-E609-4EF0-97F9-8C78D818D878}">
      <dsp:nvSpPr>
        <dsp:cNvPr id="0" name=""/>
        <dsp:cNvSpPr/>
      </dsp:nvSpPr>
      <dsp:spPr>
        <a:xfrm>
          <a:off x="0" y="639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1. Work</a:t>
          </a:r>
          <a:r>
            <a:rPr lang="es-ES" sz="1500" kern="1200"/>
            <a:t> </a:t>
          </a:r>
          <a:r>
            <a:rPr lang="es-ES" sz="1500" kern="1200" err="1"/>
            <a:t>team</a:t>
          </a:r>
          <a:r>
            <a:rPr lang="es-ES" sz="1500" kern="1200"/>
            <a:t> </a:t>
          </a:r>
          <a:r>
            <a:rPr lang="es-ES" sz="1500" kern="1200" err="1"/>
            <a:t>motivation</a:t>
          </a:r>
          <a:endParaRPr lang="es-ES" sz="1500" b="0" i="0" u="none" strike="noStrike" kern="1200" cap="none" baseline="0" noProof="0" err="1">
            <a:latin typeface="Arial"/>
            <a:cs typeface="Arial"/>
          </a:endParaRPr>
        </a:p>
      </dsp:txBody>
      <dsp:txXfrm>
        <a:off x="27843" y="91807"/>
        <a:ext cx="6931710" cy="514689"/>
      </dsp:txXfrm>
    </dsp:sp>
    <dsp:sp modelId="{12260022-4B18-4637-B75D-1CEB101FB00B}">
      <dsp:nvSpPr>
        <dsp:cNvPr id="0" name=""/>
        <dsp:cNvSpPr/>
      </dsp:nvSpPr>
      <dsp:spPr>
        <a:xfrm>
          <a:off x="0" y="634339"/>
          <a:ext cx="6987396"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t>Background</a:t>
          </a:r>
          <a:r>
            <a:rPr lang="es-ES" sz="1200" kern="1200"/>
            <a:t> Air </a:t>
          </a:r>
          <a:r>
            <a:rPr lang="es-ES" sz="1200" kern="1200" err="1"/>
            <a:t>Force</a:t>
          </a:r>
          <a:r>
            <a:rPr lang="es-ES" sz="1200" kern="1200"/>
            <a:t> Colombia WRF -&gt; WRFDA</a:t>
          </a:r>
        </a:p>
      </dsp:txBody>
      <dsp:txXfrm>
        <a:off x="0" y="634339"/>
        <a:ext cx="6987396" cy="248400"/>
      </dsp:txXfrm>
    </dsp:sp>
    <dsp:sp modelId="{8EC91813-1CF5-44E2-86A0-58E2244A5F41}">
      <dsp:nvSpPr>
        <dsp:cNvPr id="0" name=""/>
        <dsp:cNvSpPr/>
      </dsp:nvSpPr>
      <dsp:spPr>
        <a:xfrm>
          <a:off x="0" y="8827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2. Methodology</a:t>
          </a:r>
          <a:endParaRPr lang="es-ES" sz="1500" kern="1200"/>
        </a:p>
      </dsp:txBody>
      <dsp:txXfrm>
        <a:off x="27843" y="910582"/>
        <a:ext cx="6931710" cy="514689"/>
      </dsp:txXfrm>
    </dsp:sp>
    <dsp:sp modelId="{349E31B3-09D6-4E12-8155-B54DFAAB65A6}">
      <dsp:nvSpPr>
        <dsp:cNvPr id="0" name=""/>
        <dsp:cNvSpPr/>
      </dsp:nvSpPr>
      <dsp:spPr>
        <a:xfrm>
          <a:off x="0" y="1453114"/>
          <a:ext cx="6987396" cy="58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a:t>WRF</a:t>
          </a:r>
          <a:r>
            <a:rPr lang="es-ES" sz="1200" kern="1200">
              <a:latin typeface="Arial"/>
            </a:rPr>
            <a:t> </a:t>
          </a:r>
          <a:r>
            <a:rPr lang="es-ES" sz="1200" kern="1200" err="1">
              <a:latin typeface="Arial"/>
            </a:rPr>
            <a:t>configuration</a:t>
          </a:r>
          <a:r>
            <a:rPr lang="es-ES" sz="1200" kern="1200"/>
            <a:t> </a:t>
          </a:r>
          <a:r>
            <a:rPr lang="es-ES" sz="1200" kern="1200" err="1"/>
            <a:t>used</a:t>
          </a:r>
          <a:endParaRPr lang="es-ES" sz="1200" kern="1200">
            <a:latin typeface="Arial"/>
          </a:endParaRPr>
        </a:p>
        <a:p>
          <a:pPr marL="114300" lvl="1" indent="-114300" algn="l" defTabSz="533400">
            <a:lnSpc>
              <a:spcPct val="90000"/>
            </a:lnSpc>
            <a:spcBef>
              <a:spcPct val="0"/>
            </a:spcBef>
            <a:spcAft>
              <a:spcPct val="20000"/>
            </a:spcAft>
            <a:buChar char="•"/>
          </a:pPr>
          <a:r>
            <a:rPr lang="es-ES" sz="1200" kern="1200"/>
            <a:t> </a:t>
          </a:r>
          <a:r>
            <a:rPr lang="es-ES" sz="1200" kern="1200" err="1"/>
            <a:t>Description</a:t>
          </a:r>
          <a:r>
            <a:rPr lang="es-ES" sz="1200" kern="1200"/>
            <a:t> </a:t>
          </a:r>
          <a:r>
            <a:rPr lang="es-ES" sz="1200" kern="1200" err="1"/>
            <a:t>of</a:t>
          </a:r>
          <a:r>
            <a:rPr lang="es-ES" sz="1200" kern="1200"/>
            <a:t> data </a:t>
          </a:r>
          <a:r>
            <a:rPr lang="es-ES" sz="1200" kern="1200" err="1"/>
            <a:t>sources</a:t>
          </a:r>
          <a:r>
            <a:rPr lang="es-ES" sz="1200" kern="1200"/>
            <a:t> </a:t>
          </a:r>
          <a:r>
            <a:rPr lang="es-ES" sz="1200" kern="1200" err="1"/>
            <a:t>to</a:t>
          </a:r>
          <a:r>
            <a:rPr lang="es-ES" sz="1200" kern="1200"/>
            <a:t> be </a:t>
          </a:r>
          <a:r>
            <a:rPr lang="es-ES" sz="1200" kern="1200" err="1"/>
            <a:t>used</a:t>
          </a:r>
          <a:endParaRPr lang="es-ES" sz="1200" kern="1200"/>
        </a:p>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latin typeface="Arial"/>
            </a:rPr>
            <a:t>Description</a:t>
          </a:r>
          <a:r>
            <a:rPr lang="es-ES" sz="1200" kern="1200"/>
            <a:t> </a:t>
          </a:r>
          <a:r>
            <a:rPr lang="es-ES" sz="1200" kern="1200" err="1"/>
            <a:t>of</a:t>
          </a:r>
          <a:r>
            <a:rPr lang="es-ES" sz="1200" kern="1200"/>
            <a:t> </a:t>
          </a:r>
          <a:r>
            <a:rPr lang="es-ES" sz="1200" kern="1200" err="1"/>
            <a:t>the</a:t>
          </a:r>
          <a:r>
            <a:rPr lang="es-ES" sz="1200" kern="1200"/>
            <a:t> </a:t>
          </a:r>
          <a:r>
            <a:rPr lang="es-ES" sz="1200" kern="1200" err="1">
              <a:latin typeface="Arial"/>
            </a:rPr>
            <a:t>evaluation</a:t>
          </a:r>
          <a:r>
            <a:rPr lang="es-ES" sz="1200" kern="1200">
              <a:latin typeface="Arial"/>
            </a:rPr>
            <a:t> </a:t>
          </a:r>
          <a:r>
            <a:rPr lang="es-ES" sz="1200" kern="1200" err="1">
              <a:latin typeface="Arial"/>
            </a:rPr>
            <a:t>procedure</a:t>
          </a:r>
          <a:endParaRPr lang="es-ES" sz="1200" kern="1200"/>
        </a:p>
      </dsp:txBody>
      <dsp:txXfrm>
        <a:off x="0" y="1453114"/>
        <a:ext cx="6987396" cy="589950"/>
      </dsp:txXfrm>
    </dsp:sp>
    <dsp:sp modelId="{E7C8AE64-8CD7-4367-97C9-1EE299223AC7}">
      <dsp:nvSpPr>
        <dsp:cNvPr id="0" name=""/>
        <dsp:cNvSpPr/>
      </dsp:nvSpPr>
      <dsp:spPr>
        <a:xfrm>
          <a:off x="0" y="20430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3. Preliminary</a:t>
          </a:r>
          <a:r>
            <a:rPr lang="es-ES" sz="1500" kern="1200"/>
            <a:t> results of the WRFDA-FAC operating model validation experiments.</a:t>
          </a:r>
          <a:endParaRPr lang="es-ES" sz="1500" kern="1200">
            <a:latin typeface="Arial"/>
          </a:endParaRPr>
        </a:p>
      </dsp:txBody>
      <dsp:txXfrm>
        <a:off x="27843" y="2070907"/>
        <a:ext cx="6931710" cy="514689"/>
      </dsp:txXfrm>
    </dsp:sp>
    <dsp:sp modelId="{08FAEC77-E273-42C0-8533-A2401EBD9F5E}">
      <dsp:nvSpPr>
        <dsp:cNvPr id="0" name=""/>
        <dsp:cNvSpPr/>
      </dsp:nvSpPr>
      <dsp:spPr>
        <a:xfrm>
          <a:off x="0" y="26566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4. Current</a:t>
          </a:r>
          <a:r>
            <a:rPr lang="es-ES" sz="1500" kern="1200"/>
            <a:t> and future job.</a:t>
          </a:r>
          <a:endParaRPr lang="es-ES" sz="1500" kern="1200">
            <a:latin typeface="Arial"/>
          </a:endParaRPr>
        </a:p>
      </dsp:txBody>
      <dsp:txXfrm>
        <a:off x="27843" y="2684482"/>
        <a:ext cx="6931710" cy="514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968BD-2EAB-4CE0-B0CE-FC0338D8349D}">
      <dsp:nvSpPr>
        <dsp:cNvPr id="0" name=""/>
        <dsp:cNvSpPr/>
      </dsp:nvSpPr>
      <dsp:spPr>
        <a:xfrm>
          <a:off x="0" y="1097279"/>
          <a:ext cx="4572000" cy="1463040"/>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C3BA6-3F6E-4D9D-A2CC-4E82DC33F98E}">
      <dsp:nvSpPr>
        <dsp:cNvPr id="0" name=""/>
        <dsp:cNvSpPr/>
      </dsp:nvSpPr>
      <dsp:spPr>
        <a:xfrm>
          <a:off x="1808"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b="0" i="0" u="none" strike="noStrike" kern="1200" cap="none" baseline="0" noProof="0">
              <a:solidFill>
                <a:srgbClr val="010000"/>
              </a:solidFill>
              <a:latin typeface="Arial"/>
              <a:cs typeface="Arial"/>
            </a:rPr>
            <a:t>SIMFAC </a:t>
          </a:r>
          <a:br>
            <a:rPr lang="es-CO" sz="800" b="0" i="0" u="none" strike="noStrike" kern="1200" cap="none" baseline="0" noProof="0">
              <a:solidFill>
                <a:srgbClr val="010000"/>
              </a:solidFill>
              <a:latin typeface="Arial"/>
              <a:cs typeface="Arial"/>
            </a:rPr>
          </a:br>
          <a:r>
            <a:rPr lang="es-CO" sz="800" b="0" i="0" u="none" strike="noStrike" kern="1200" cap="none" baseline="0" noProof="0">
              <a:solidFill>
                <a:srgbClr val="010000"/>
              </a:solidFill>
              <a:latin typeface="Arial"/>
              <a:cs typeface="Arial"/>
            </a:rPr>
            <a:t>WRF 2.1 </a:t>
          </a:r>
          <a:br>
            <a:rPr lang="es-CO" sz="800" b="0" i="0" u="none" strike="noStrike" kern="1200" cap="none" baseline="0" noProof="0">
              <a:solidFill>
                <a:srgbClr val="010000"/>
              </a:solidFill>
              <a:latin typeface="Arial"/>
              <a:cs typeface="Arial"/>
            </a:rPr>
          </a:br>
          <a:r>
            <a:rPr lang="es-CO" sz="800" b="1" i="0" u="none" strike="noStrike" kern="1200" cap="none" baseline="0" noProof="0">
              <a:solidFill>
                <a:srgbClr val="010000"/>
              </a:solidFill>
              <a:latin typeface="Arial"/>
              <a:cs typeface="Arial"/>
            </a:rPr>
            <a:t>2006</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Assimilation</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of</a:t>
          </a:r>
          <a:r>
            <a:rPr lang="es-CO" sz="800" b="0" i="0" u="none" strike="noStrike" kern="1200" cap="none" baseline="0" noProof="0">
              <a:solidFill>
                <a:srgbClr val="010000"/>
              </a:solidFill>
              <a:latin typeface="Arial"/>
              <a:cs typeface="Arial"/>
            </a:rPr>
            <a:t> METAR and SYNOP</a:t>
          </a:r>
        </a:p>
      </dsp:txBody>
      <dsp:txXfrm>
        <a:off x="1808" y="0"/>
        <a:ext cx="790612" cy="1463040"/>
      </dsp:txXfrm>
    </dsp:sp>
    <dsp:sp modelId="{ABE30A12-B981-4FAA-A94D-BA70492E736D}">
      <dsp:nvSpPr>
        <dsp:cNvPr id="0" name=""/>
        <dsp:cNvSpPr/>
      </dsp:nvSpPr>
      <dsp:spPr>
        <a:xfrm>
          <a:off x="214234"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72AD10E-B6E2-4659-AA53-2485049EF5EA}">
      <dsp:nvSpPr>
        <dsp:cNvPr id="0" name=""/>
        <dsp:cNvSpPr/>
      </dsp:nvSpPr>
      <dsp:spPr>
        <a:xfrm>
          <a:off x="831951"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2.1 </a:t>
          </a:r>
          <a:br>
            <a:rPr lang="es-CO" sz="800" kern="1200">
              <a:latin typeface="Arial"/>
            </a:rPr>
          </a:br>
          <a:r>
            <a:rPr lang="es-CO" sz="800" kern="1200">
              <a:latin typeface="Arial"/>
            </a:rPr>
            <a:t> WRF 3.3</a:t>
          </a:r>
          <a:br>
            <a:rPr lang="es-CO" sz="800" kern="1200">
              <a:latin typeface="Arial"/>
            </a:rPr>
          </a:br>
          <a:r>
            <a:rPr lang="es-CO" sz="800" kern="1200">
              <a:latin typeface="Arial"/>
            </a:rPr>
            <a:t> </a:t>
          </a:r>
          <a:r>
            <a:rPr lang="es-CO" sz="800" b="1" kern="1200">
              <a:latin typeface="Arial"/>
            </a:rPr>
            <a:t>2012</a:t>
          </a:r>
          <a:endParaRPr lang="es-CO" sz="800" b="1" kern="1200"/>
        </a:p>
      </dsp:txBody>
      <dsp:txXfrm>
        <a:off x="831951" y="2194559"/>
        <a:ext cx="790612" cy="1463040"/>
      </dsp:txXfrm>
    </dsp:sp>
    <dsp:sp modelId="{88ABA801-0F5B-4893-80B4-E3B802CEE022}">
      <dsp:nvSpPr>
        <dsp:cNvPr id="0" name=""/>
        <dsp:cNvSpPr/>
      </dsp:nvSpPr>
      <dsp:spPr>
        <a:xfrm>
          <a:off x="1044377"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D55EAE7-AE9C-4764-A610-3968391A11BA}">
      <dsp:nvSpPr>
        <dsp:cNvPr id="0" name=""/>
        <dsp:cNvSpPr/>
      </dsp:nvSpPr>
      <dsp:spPr>
        <a:xfrm>
          <a:off x="166209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a:latin typeface="Arial"/>
            </a:rPr>
            <a:t>WRF 3.7</a:t>
          </a:r>
        </a:p>
        <a:p>
          <a:pPr marL="0" lvl="0" indent="0" algn="ctr" defTabSz="355600" rtl="0">
            <a:lnSpc>
              <a:spcPct val="90000"/>
            </a:lnSpc>
            <a:spcBef>
              <a:spcPct val="0"/>
            </a:spcBef>
            <a:spcAft>
              <a:spcPct val="35000"/>
            </a:spcAft>
            <a:buNone/>
          </a:pPr>
          <a:r>
            <a:rPr lang="es-CO" sz="800" kern="1200">
              <a:latin typeface="Arial"/>
            </a:rPr>
            <a:t>SOUNDING</a:t>
          </a:r>
          <a:endParaRPr lang="es-CO" sz="800" kern="1200"/>
        </a:p>
        <a:p>
          <a:pPr marL="0" lvl="0" indent="0" algn="ctr" defTabSz="355600" rtl="0">
            <a:lnSpc>
              <a:spcPct val="90000"/>
            </a:lnSpc>
            <a:spcBef>
              <a:spcPct val="0"/>
            </a:spcBef>
            <a:spcAft>
              <a:spcPct val="35000"/>
            </a:spcAft>
            <a:buNone/>
          </a:pPr>
          <a:r>
            <a:rPr lang="es-CO" sz="800" kern="1200">
              <a:latin typeface="Arial"/>
            </a:rPr>
            <a:t>Assimilation</a:t>
          </a:r>
        </a:p>
        <a:p>
          <a:pPr marL="0" lvl="0" indent="0" algn="ctr" defTabSz="355600" rtl="0">
            <a:lnSpc>
              <a:spcPct val="90000"/>
            </a:lnSpc>
            <a:spcBef>
              <a:spcPct val="0"/>
            </a:spcBef>
            <a:spcAft>
              <a:spcPct val="35000"/>
            </a:spcAft>
            <a:buNone/>
          </a:pPr>
          <a:r>
            <a:rPr lang="es-CO" sz="800" b="1" kern="1200">
              <a:latin typeface="Arial"/>
            </a:rPr>
            <a:t>2016</a:t>
          </a:r>
        </a:p>
      </dsp:txBody>
      <dsp:txXfrm>
        <a:off x="1662093" y="0"/>
        <a:ext cx="790612" cy="1463040"/>
      </dsp:txXfrm>
    </dsp:sp>
    <dsp:sp modelId="{76EDC838-4FBF-4976-8FAB-83DC497EE5B0}">
      <dsp:nvSpPr>
        <dsp:cNvPr id="0" name=""/>
        <dsp:cNvSpPr/>
      </dsp:nvSpPr>
      <dsp:spPr>
        <a:xfrm>
          <a:off x="1874519"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6EE0765-1DAA-4310-8202-BA86D1474A9B}">
      <dsp:nvSpPr>
        <dsp:cNvPr id="0" name=""/>
        <dsp:cNvSpPr/>
      </dsp:nvSpPr>
      <dsp:spPr>
        <a:xfrm>
          <a:off x="2492236"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4.1</a:t>
          </a:r>
          <a:br>
            <a:rPr lang="es-CO" sz="800" kern="1200">
              <a:latin typeface="Arial"/>
            </a:rPr>
          </a:br>
          <a:r>
            <a:rPr lang="es-CO" sz="800" b="1" kern="1200">
              <a:latin typeface="Arial"/>
            </a:rPr>
            <a:t>2019</a:t>
          </a:r>
          <a:br>
            <a:rPr lang="es-CO" sz="800" kern="1200">
              <a:latin typeface="Arial"/>
            </a:rPr>
          </a:br>
          <a:r>
            <a:rPr lang="es-CO" sz="800" kern="1200" err="1">
              <a:latin typeface="Arial"/>
            </a:rPr>
            <a:t>Assimilation</a:t>
          </a:r>
          <a:r>
            <a:rPr lang="es-CO" sz="800" kern="1200">
              <a:latin typeface="Arial"/>
            </a:rPr>
            <a:t> </a:t>
          </a:r>
          <a:r>
            <a:rPr lang="es-CO" sz="800" kern="1200" err="1">
              <a:latin typeface="Arial"/>
            </a:rPr>
            <a:t>of</a:t>
          </a:r>
          <a:r>
            <a:rPr lang="es-CO" sz="800" kern="1200">
              <a:latin typeface="Arial"/>
            </a:rPr>
            <a:t> RADAR and GOES data</a:t>
          </a:r>
        </a:p>
      </dsp:txBody>
      <dsp:txXfrm>
        <a:off x="2492236" y="2194559"/>
        <a:ext cx="790612" cy="1463040"/>
      </dsp:txXfrm>
    </dsp:sp>
    <dsp:sp modelId="{F3031ADC-A8F4-4454-B5EC-6267BF68D790}">
      <dsp:nvSpPr>
        <dsp:cNvPr id="0" name=""/>
        <dsp:cNvSpPr/>
      </dsp:nvSpPr>
      <dsp:spPr>
        <a:xfrm>
          <a:off x="2704662"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65F460D-A71B-45E4-898F-BB635E981E94}">
      <dsp:nvSpPr>
        <dsp:cNvPr id="0" name=""/>
        <dsp:cNvSpPr/>
      </dsp:nvSpPr>
      <dsp:spPr>
        <a:xfrm>
          <a:off x="329325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dirty="0">
              <a:latin typeface="Arial"/>
            </a:rPr>
            <a:t>WRFDA EAFIT FAC </a:t>
          </a:r>
          <a:r>
            <a:rPr lang="es-CO" sz="800" kern="1200" dirty="0" err="1">
              <a:latin typeface="Arial"/>
            </a:rPr>
            <a:t>Validation</a:t>
          </a:r>
          <a:br>
            <a:rPr lang="es-CO" sz="800" kern="1200" dirty="0">
              <a:latin typeface="Arial"/>
            </a:rPr>
          </a:br>
          <a:r>
            <a:rPr lang="es-CO" sz="800" b="1" kern="1200" dirty="0">
              <a:latin typeface="Arial"/>
            </a:rPr>
            <a:t>2020</a:t>
          </a:r>
        </a:p>
      </dsp:txBody>
      <dsp:txXfrm>
        <a:off x="3293253" y="0"/>
        <a:ext cx="790612" cy="1463040"/>
      </dsp:txXfrm>
    </dsp:sp>
    <dsp:sp modelId="{4D704AE7-07EE-4CF1-8775-07A03E4704C2}">
      <dsp:nvSpPr>
        <dsp:cNvPr id="0" name=""/>
        <dsp:cNvSpPr/>
      </dsp:nvSpPr>
      <dsp:spPr>
        <a:xfrm>
          <a:off x="3534805"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s-CO" sz="4400" b="0" strike="noStrike" spc="-1">
                <a:latin typeface="Arial"/>
              </a:rPr>
              <a:t>Pulse para desplazar la diapositiva</a:t>
            </a:r>
          </a:p>
        </p:txBody>
      </p:sp>
      <p:sp>
        <p:nvSpPr>
          <p:cNvPr id="2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s-CO" sz="2000" b="0" strike="noStrike" spc="-1">
                <a:latin typeface="Arial"/>
              </a:rPr>
              <a:t>Pulse para editar el formato de las notas</a:t>
            </a:r>
          </a:p>
        </p:txBody>
      </p:sp>
      <p:sp>
        <p:nvSpPr>
          <p:cNvPr id="230" name="PlaceHolder 3"/>
          <p:cNvSpPr>
            <a:spLocks noGrp="1"/>
          </p:cNvSpPr>
          <p:nvPr>
            <p:ph type="hdr"/>
          </p:nvPr>
        </p:nvSpPr>
        <p:spPr>
          <a:xfrm>
            <a:off x="0" y="0"/>
            <a:ext cx="3372840" cy="502560"/>
          </a:xfrm>
          <a:prstGeom prst="rect">
            <a:avLst/>
          </a:prstGeom>
        </p:spPr>
        <p:txBody>
          <a:bodyPr lIns="0" tIns="0" rIns="0" bIns="0">
            <a:noAutofit/>
          </a:bodyPr>
          <a:lstStyle/>
          <a:p>
            <a:r>
              <a:rPr lang="es-CO" sz="1400" b="0" strike="noStrike" spc="-1">
                <a:latin typeface="Times New Roman"/>
              </a:rPr>
              <a:t>&lt;cabecera&gt;</a:t>
            </a:r>
          </a:p>
        </p:txBody>
      </p:sp>
      <p:sp>
        <p:nvSpPr>
          <p:cNvPr id="2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s-CO" sz="1400" b="0" strike="noStrike" spc="-1">
                <a:latin typeface="Times New Roman"/>
              </a:rPr>
              <a:t>&lt;fecha/hora&gt;</a:t>
            </a:r>
          </a:p>
        </p:txBody>
      </p:sp>
      <p:sp>
        <p:nvSpPr>
          <p:cNvPr id="2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s-CO" sz="1400" b="0" strike="noStrike" spc="-1">
                <a:latin typeface="Times New Roman"/>
              </a:rPr>
              <a:t>&lt;pie de página&gt;</a:t>
            </a:r>
          </a:p>
        </p:txBody>
      </p:sp>
      <p:sp>
        <p:nvSpPr>
          <p:cNvPr id="2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058CC5F3-B259-469D-A13E-3306B79996BF}" type="slidenum">
              <a:rPr lang="es-CO" sz="1400" b="0" strike="noStrike" spc="-1">
                <a:latin typeface="Times New Roman"/>
              </a:rPr>
              <a:t>‹Nº›</a:t>
            </a:fld>
            <a:endParaRPr lang="es-CO"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PlaceHolder 1"/>
          <p:cNvSpPr>
            <a:spLocks noGrp="1" noRot="1" noChangeAspect="1"/>
          </p:cNvSpPr>
          <p:nvPr>
            <p:ph type="sldImg"/>
          </p:nvPr>
        </p:nvSpPr>
        <p:spPr>
          <a:xfrm>
            <a:off x="380880" y="685800"/>
            <a:ext cx="6095160" cy="3428280"/>
          </a:xfrm>
          <a:prstGeom prst="rect">
            <a:avLst/>
          </a:prstGeom>
        </p:spPr>
      </p:sp>
      <p:sp>
        <p:nvSpPr>
          <p:cNvPr id="665"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216000" indent="-216000">
              <a:lnSpc>
                <a:spcPct val="100000"/>
              </a:lnSpc>
            </a:pPr>
            <a:r>
              <a:rPr lang="es-CO" sz="1100" b="0" strike="noStrike" spc="-1">
                <a:latin typeface="Arial"/>
              </a:rPr>
              <a:t>Cómo hacer entender a un tomador de decisiones.  Evaluación parametrizacion microfisica del modelo. Sómos capaces de repetirla.   Evaluación de la repetición mediante métodos de evaluación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noRot="1" noChangeAspect="1"/>
          </p:cNvSpPr>
          <p:nvPr>
            <p:ph type="sldImg"/>
          </p:nvPr>
        </p:nvSpPr>
        <p:spPr>
          <a:xfrm>
            <a:off x="380880" y="685800"/>
            <a:ext cx="6095160" cy="3428280"/>
          </a:xfrm>
          <a:prstGeom prst="rect">
            <a:avLst/>
          </a:prstGeom>
        </p:spPr>
      </p:sp>
      <p:sp>
        <p:nvSpPr>
          <p:cNvPr id="667"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158760" indent="-216000">
              <a:lnSpc>
                <a:spcPct val="100000"/>
              </a:lnSpc>
            </a:pPr>
            <a:r>
              <a:rPr lang="es-CO" sz="1100" b="0" strike="noStrike" spc="-1">
                <a:latin typeface="Arial"/>
              </a:rPr>
              <a:t>Similitud de los resultados con respecto a radiosondeos evaluando la precipitación</a:t>
            </a:r>
          </a:p>
          <a:p>
            <a:pPr marL="158760" indent="-216000">
              <a:lnSpc>
                <a:spcPct val="100000"/>
              </a:lnSpc>
            </a:pPr>
            <a:endParaRPr lang="es-CO" sz="1100" b="0" strike="noStrike" spc="-1">
              <a:latin typeface="Arial"/>
            </a:endParaRPr>
          </a:p>
          <a:p>
            <a:pPr marL="158760" indent="-216000">
              <a:lnSpc>
                <a:spcPct val="100000"/>
              </a:lnSpc>
            </a:pPr>
            <a:r>
              <a:rPr lang="es-CO" sz="1100" b="0" strike="noStrike" spc="-1">
                <a:latin typeface="Arial"/>
              </a:rPr>
              <a:t>Conclusión finales de caceres relacionadas a la necesidad de ejercicios posteriores de validación cuantitativa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PlaceHolder 1"/>
          <p:cNvSpPr>
            <a:spLocks noGrp="1" noRot="1" noChangeAspect="1"/>
          </p:cNvSpPr>
          <p:nvPr>
            <p:ph type="sldImg"/>
          </p:nvPr>
        </p:nvSpPr>
        <p:spPr>
          <a:xfrm>
            <a:off x="380880" y="685800"/>
            <a:ext cx="6095160" cy="3428280"/>
          </a:xfrm>
          <a:prstGeom prst="rect">
            <a:avLst/>
          </a:prstGeom>
        </p:spPr>
      </p:sp>
      <p:sp>
        <p:nvSpPr>
          <p:cNvPr id="669"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s-CO" sz="1100" b="0" strike="noStrike" spc="-1">
                <a:latin typeface="Arial"/>
              </a:rPr>
              <a:t>Algún dato sobre  operativo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821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4"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25"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7"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8"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9"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30"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32"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33"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34"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35"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36"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37"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1"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3"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5"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46"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51"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52"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3"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4"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55"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56"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8"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59"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60"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62"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63"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65"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66"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67"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68"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0"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71"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72"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73"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74"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75"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42250935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59D7BC-B371-4DE7-8A23-9FFD2EB92FE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7794C1E-434D-4A53-812C-E6DB79B0126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D445A4D-ABF0-481C-820D-3D9079ED498D}"/>
              </a:ext>
            </a:extLst>
          </p:cNvPr>
          <p:cNvSpPr>
            <a:spLocks noGrp="1"/>
          </p:cNvSpPr>
          <p:nvPr>
            <p:ph type="dt" sz="half" idx="10"/>
          </p:nvPr>
        </p:nvSpPr>
        <p:spPr/>
        <p:txBody>
          <a:bodyPr/>
          <a:lstStyle/>
          <a:p>
            <a:fld id="{CC2C1F71-4E25-44B0-9BC0-464CB5D327A1}" type="datetimeFigureOut">
              <a:rPr lang="es-CO" smtClean="0"/>
              <a:t>7/02/2021</a:t>
            </a:fld>
            <a:endParaRPr lang="es-CO"/>
          </a:p>
        </p:txBody>
      </p:sp>
      <p:sp>
        <p:nvSpPr>
          <p:cNvPr id="5" name="Marcador de pie de página 4">
            <a:extLst>
              <a:ext uri="{FF2B5EF4-FFF2-40B4-BE49-F238E27FC236}">
                <a16:creationId xmlns:a16="http://schemas.microsoft.com/office/drawing/2014/main" id="{51AE90CA-9181-4B15-BCA8-702D85A28B5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F778D15-4683-4E1B-BCB9-813652E2EB00}"/>
              </a:ext>
            </a:extLst>
          </p:cNvPr>
          <p:cNvSpPr>
            <a:spLocks noGrp="1"/>
          </p:cNvSpPr>
          <p:nvPr>
            <p:ph type="sldNum" sz="quarter" idx="12"/>
          </p:nvPr>
        </p:nvSpPr>
        <p:spPr/>
        <p:txBody>
          <a:bodyPr/>
          <a:lstStyle/>
          <a:p>
            <a:fld id="{0E0BA0D6-D08B-4B5B-843A-72FB7AB28429}" type="slidenum">
              <a:rPr lang="es-CO" smtClean="0"/>
              <a:t>‹Nº›</a:t>
            </a:fld>
            <a:endParaRPr lang="es-CO"/>
          </a:p>
        </p:txBody>
      </p:sp>
    </p:spTree>
    <p:extLst>
      <p:ext uri="{BB962C8B-B14F-4D97-AF65-F5344CB8AC3E}">
        <p14:creationId xmlns:p14="http://schemas.microsoft.com/office/powerpoint/2010/main" val="37553571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9"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1"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3"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84"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8"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89"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90"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92"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93"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94"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96"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9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98"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0"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01"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3"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04"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05"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06"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8"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09"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10"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11"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12"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13"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8"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17"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19"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1"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22"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6"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27"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28"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0"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3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2"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4"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5"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6"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8"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39"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41"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42"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43"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44"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46"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7"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8"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9"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50"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51"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5"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7"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9"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0"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4"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65"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6"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8"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9"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0"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3"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4"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6"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77"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9"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0"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1"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82"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84"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5"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6"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7"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88"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89"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3"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5"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7"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98"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03"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204"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4"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6"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20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08"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2"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4"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215"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7"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8"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9"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220"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22"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3"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4"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5"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226"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227"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2"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r>
              <a:rPr lang="es-CO" sz="1800" b="0" strike="noStrike" spc="-1">
                <a:latin typeface="Arial"/>
              </a:rPr>
              <a:t>Pulse para editar el formato del texto de título</a:t>
            </a:r>
          </a:p>
        </p:txBody>
      </p:sp>
      <p:sp>
        <p:nvSpPr>
          <p:cNvPr id="3"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r>
              <a:rPr lang="es-CO" sz="1800" b="0" strike="noStrike" spc="-1">
                <a:latin typeface="Arial"/>
              </a:rPr>
              <a:t>Pulse para editar el formato del texto de título</a:t>
            </a:r>
          </a:p>
        </p:txBody>
      </p:sp>
      <p:sp>
        <p:nvSpPr>
          <p:cNvPr id="39" name="PlaceHolder 2"/>
          <p:cNvSpPr>
            <a:spLocks noGrp="1"/>
          </p:cNvSpPr>
          <p:nvPr>
            <p:ph type="body"/>
          </p:nvPr>
        </p:nvSpPr>
        <p:spPr>
          <a:xfrm>
            <a:off x="311760" y="1152360"/>
            <a:ext cx="8519760" cy="341568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s-CO" sz="1800" b="0" strike="noStrike" spc="-1">
                <a:latin typeface="Arial"/>
              </a:rPr>
              <a:t>Pulse para editar el formato de texto del esquema</a:t>
            </a:r>
          </a:p>
          <a:p>
            <a:pPr marL="864000" lvl="1" indent="-324000" algn="ctr">
              <a:spcBef>
                <a:spcPts val="1134"/>
              </a:spcBef>
              <a:buClr>
                <a:srgbClr val="000000"/>
              </a:buClr>
              <a:buSzPct val="75000"/>
              <a:buFont typeface="Symbol" charset="2"/>
              <a:buChar char=""/>
            </a:pPr>
            <a:r>
              <a:rPr lang="es-CO" sz="1800" b="0" strike="noStrike" spc="-1">
                <a:latin typeface="Arial"/>
              </a:rPr>
              <a:t>Segundo nivel del esquema</a:t>
            </a:r>
          </a:p>
          <a:p>
            <a:pPr marL="1296000" lvl="2" indent="-288000" algn="ctr">
              <a:spcBef>
                <a:spcPts val="850"/>
              </a:spcBef>
              <a:buClr>
                <a:srgbClr val="000000"/>
              </a:buClr>
              <a:buSzPct val="45000"/>
              <a:buFont typeface="Wingdings" charset="2"/>
              <a:buChar char=""/>
            </a:pPr>
            <a:r>
              <a:rPr lang="es-CO" sz="1800" b="0" strike="noStrike" spc="-1">
                <a:latin typeface="Arial"/>
              </a:rPr>
              <a:t>Tercer nivel del esquema</a:t>
            </a:r>
          </a:p>
          <a:p>
            <a:pPr marL="1728000" lvl="3" indent="-216000" algn="ctr">
              <a:spcBef>
                <a:spcPts val="567"/>
              </a:spcBef>
              <a:buClr>
                <a:srgbClr val="000000"/>
              </a:buClr>
              <a:buSzPct val="75000"/>
              <a:buFont typeface="Symbol" charset="2"/>
              <a:buChar char=""/>
            </a:pPr>
            <a:r>
              <a:rPr lang="es-CO" sz="1800" b="0" strike="noStrike" spc="-1">
                <a:latin typeface="Arial"/>
              </a:rPr>
              <a:t>Cuarto nivel del esquema</a:t>
            </a:r>
          </a:p>
          <a:p>
            <a:pPr marL="2160000" lvl="4" indent="-216000" algn="ctr">
              <a:spcBef>
                <a:spcPts val="283"/>
              </a:spcBef>
              <a:buClr>
                <a:srgbClr val="000000"/>
              </a:buClr>
              <a:buSzPct val="45000"/>
              <a:buFont typeface="Wingdings" charset="2"/>
              <a:buChar char=""/>
            </a:pPr>
            <a:r>
              <a:rPr lang="es-CO" sz="1800" b="0" strike="noStrike" spc="-1">
                <a:latin typeface="Arial"/>
              </a:rPr>
              <a:t>Quinto nivel del esquema</a:t>
            </a:r>
          </a:p>
          <a:p>
            <a:pPr marL="2592000" lvl="5" indent="-216000" algn="ctr">
              <a:spcBef>
                <a:spcPts val="283"/>
              </a:spcBef>
              <a:buClr>
                <a:srgbClr val="000000"/>
              </a:buClr>
              <a:buSzPct val="45000"/>
              <a:buFont typeface="Wingdings" charset="2"/>
              <a:buChar char=""/>
            </a:pPr>
            <a:r>
              <a:rPr lang="es-CO" sz="1800" b="0" strike="noStrike" spc="-1">
                <a:latin typeface="Arial"/>
              </a:rPr>
              <a:t>Sexto nivel del esquema</a:t>
            </a:r>
          </a:p>
          <a:p>
            <a:pPr marL="3024000" lvl="6" indent="-216000" algn="ctr">
              <a:spcBef>
                <a:spcPts val="283"/>
              </a:spcBef>
              <a:buClr>
                <a:srgbClr val="000000"/>
              </a:buClr>
              <a:buSzPct val="45000"/>
              <a:buFont typeface="Wingdings" charset="2"/>
              <a:buChar char=""/>
            </a:pPr>
            <a:r>
              <a:rPr lang="es-CO" sz="18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26" r:id="rId13"/>
    <p:sldLayoutId id="214748372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15"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53"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91"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yarceb/WRFDA_FAC_EAFIT" TargetMode="External"/><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hyperlink" Target="https://eafit-my.sharepoint.com/:f:/g/personal/ayarceb_eafit_edu_co/EuHk4-UZVQ9JqayzFwaCUfgBVkQnS9kbxWZGwNJvaX9uL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6.png"/><Relationship Id="rId2" Type="http://schemas.openxmlformats.org/officeDocument/2006/relationships/image" Target="../media/image38.png"/><Relationship Id="rId1" Type="http://schemas.openxmlformats.org/officeDocument/2006/relationships/slideLayout" Target="../slideLayouts/slideLayout3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ayarceb/WRFDA_FAC_EAFIT"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63.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github.com/ayarceb/WRFDA_FAC_EAFIT/tree/master/Metar/Metar_hypercube.m" TargetMode="External"/><Relationship Id="rId1" Type="http://schemas.openxmlformats.org/officeDocument/2006/relationships/slideLayout" Target="../slideLayouts/slideLayout63.xml"/><Relationship Id="rId4" Type="http://schemas.openxmlformats.org/officeDocument/2006/relationships/hyperlink" Target="https://github.com/ayarceb/WRFDA_FAC_EAFIT/tree/master/Metar/decode_metar.p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hyperlink" Target="https://doi.org/10.31223/X59307" TargetMode="Externa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8.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13.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34" name="CustomShape 1"/>
          <p:cNvSpPr/>
          <p:nvPr/>
        </p:nvSpPr>
        <p:spPr>
          <a:xfrm>
            <a:off x="392400" y="425160"/>
            <a:ext cx="8519760" cy="1021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s-CO" sz="1800" b="0" strike="noStrike" spc="-1">
                <a:solidFill>
                  <a:srgbClr val="212121"/>
                </a:solidFill>
                <a:latin typeface="Open Sans"/>
                <a:ea typeface="Arial"/>
              </a:rPr>
              <a:t>A Systematic evaluation of the operational 3D-VAR WRF model in Colombian Air Force</a:t>
            </a:r>
            <a:endParaRPr lang="es-CO" sz="1800" b="0" strike="noStrike" spc="-1">
              <a:latin typeface="Arial"/>
            </a:endParaRPr>
          </a:p>
        </p:txBody>
      </p:sp>
      <p:sp>
        <p:nvSpPr>
          <p:cNvPr id="235" name="CustomShape 2"/>
          <p:cNvSpPr/>
          <p:nvPr/>
        </p:nvSpPr>
        <p:spPr>
          <a:xfrm>
            <a:off x="398160" y="2524320"/>
            <a:ext cx="8519760" cy="79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000" b="0" strike="noStrike" spc="-1">
                <a:solidFill>
                  <a:srgbClr val="595959"/>
                </a:solidFill>
                <a:latin typeface="Arial"/>
                <a:ea typeface="Arial"/>
              </a:rPr>
              <a:t>2nd International Workshop on Data Assimilation and decision making, Medellín, Colombia</a:t>
            </a:r>
            <a:endParaRPr lang="es-CO" sz="2000" b="0" strike="noStrike" spc="-1">
              <a:latin typeface="Arial"/>
            </a:endParaRPr>
          </a:p>
        </p:txBody>
      </p:sp>
      <p:sp>
        <p:nvSpPr>
          <p:cNvPr id="236" name="CustomShape 3"/>
          <p:cNvSpPr/>
          <p:nvPr/>
        </p:nvSpPr>
        <p:spPr>
          <a:xfrm>
            <a:off x="1706040" y="4101840"/>
            <a:ext cx="37440" cy="18360"/>
          </a:xfrm>
          <a:prstGeom prst="rect">
            <a:avLst/>
          </a:prstGeom>
          <a:noFill/>
          <a:ln>
            <a:noFill/>
          </a:ln>
        </p:spPr>
        <p:style>
          <a:lnRef idx="0">
            <a:scrgbClr r="0" g="0" b="0"/>
          </a:lnRef>
          <a:fillRef idx="0">
            <a:scrgbClr r="0" g="0" b="0"/>
          </a:fillRef>
          <a:effectRef idx="0">
            <a:scrgbClr r="0" g="0" b="0"/>
          </a:effectRef>
          <a:fontRef idx="minor"/>
        </p:style>
      </p:sp>
      <p:sp>
        <p:nvSpPr>
          <p:cNvPr id="237" name="CustomShape 4"/>
          <p:cNvSpPr/>
          <p:nvPr/>
        </p:nvSpPr>
        <p:spPr>
          <a:xfrm>
            <a:off x="1923840" y="1549080"/>
            <a:ext cx="5770080" cy="120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endParaRPr lang="es-CO" sz="1800" b="0" strike="noStrike" spc="-1">
              <a:latin typeface="Arial"/>
            </a:endParaRPr>
          </a:p>
          <a:p>
            <a:pPr>
              <a:lnSpc>
                <a:spcPct val="115000"/>
              </a:lnSpc>
            </a:pPr>
            <a:r>
              <a:rPr lang="es-CO" sz="1100" b="0" strike="noStrike" spc="-1">
                <a:solidFill>
                  <a:srgbClr val="000000"/>
                </a:solidFill>
                <a:latin typeface="Arial"/>
                <a:ea typeface="Arial"/>
              </a:rPr>
              <a:t>Juan Soto, Jhon Edinson, Sara Lorduy, Kevin Chicaeme, Julian Pantoja, Santiago Lopez Restrepo, David Ortega, Andrés Yarce Botero, Olga Lucia Quintero</a:t>
            </a:r>
            <a:endParaRPr lang="es-CO" sz="1100" b="0" strike="noStrike" spc="-1">
              <a:latin typeface="Arial"/>
            </a:endParaRPr>
          </a:p>
          <a:p>
            <a:pPr>
              <a:lnSpc>
                <a:spcPct val="115000"/>
              </a:lnSpc>
            </a:pPr>
            <a:endParaRPr lang="es-CO" sz="1100" b="0" strike="noStrike" spc="-1">
              <a:latin typeface="Arial"/>
            </a:endParaRPr>
          </a:p>
        </p:txBody>
      </p:sp>
      <p:pic>
        <p:nvPicPr>
          <p:cNvPr id="238" name="Imagen 2"/>
          <p:cNvPicPr/>
          <p:nvPr/>
        </p:nvPicPr>
        <p:blipFill>
          <a:blip r:embed="rId3"/>
          <a:stretch/>
        </p:blipFill>
        <p:spPr>
          <a:xfrm>
            <a:off x="768240" y="3418920"/>
            <a:ext cx="1154880" cy="1459800"/>
          </a:xfrm>
          <a:prstGeom prst="rect">
            <a:avLst/>
          </a:prstGeom>
          <a:ln>
            <a:noFill/>
          </a:ln>
        </p:spPr>
      </p:pic>
      <p:pic>
        <p:nvPicPr>
          <p:cNvPr id="239" name="Imagen 5"/>
          <p:cNvPicPr/>
          <p:nvPr/>
        </p:nvPicPr>
        <p:blipFill>
          <a:blip r:embed="rId4"/>
          <a:stretch/>
        </p:blipFill>
        <p:spPr>
          <a:xfrm>
            <a:off x="2447640" y="3418920"/>
            <a:ext cx="6044760" cy="1720080"/>
          </a:xfrm>
          <a:prstGeom prst="rect">
            <a:avLst/>
          </a:prstGeom>
          <a:ln>
            <a:noFill/>
          </a:ln>
        </p:spPr>
      </p:pic>
      <p:sp>
        <p:nvSpPr>
          <p:cNvPr id="240"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3E91196-90E5-44F1-A7BD-21F2F408E66F}" type="slidenum">
              <a:rPr lang="es-CO" sz="1000" b="0" strike="noStrike" spc="-1">
                <a:solidFill>
                  <a:srgbClr val="595959"/>
                </a:solidFill>
                <a:latin typeface="Arial"/>
                <a:ea typeface="Arial"/>
              </a:rPr>
              <a:t>1</a:t>
            </a:fld>
            <a:endParaRPr lang="es-CO" sz="1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354960" y="156240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nSpc>
                <a:spcPct val="115000"/>
              </a:lnSpc>
            </a:pPr>
            <a:r>
              <a:rPr lang="es-CO" sz="1800" b="0" strike="noStrike" spc="-1" dirty="0" err="1">
                <a:solidFill>
                  <a:srgbClr val="595959"/>
                </a:solidFill>
                <a:latin typeface="Arial"/>
                <a:ea typeface="Arial"/>
              </a:rPr>
              <a:t>Assimilated</a:t>
            </a:r>
            <a:r>
              <a:rPr lang="es-CO" sz="1800" b="0" strike="noStrike" spc="-1" dirty="0">
                <a:solidFill>
                  <a:srgbClr val="595959"/>
                </a:solidFill>
                <a:latin typeface="Arial"/>
                <a:ea typeface="Arial"/>
              </a:rPr>
              <a:t> vs no </a:t>
            </a:r>
            <a:r>
              <a:rPr lang="es-CO" sz="1800" b="0" strike="noStrike" spc="-1" dirty="0" err="1">
                <a:solidFill>
                  <a:srgbClr val="595959"/>
                </a:solidFill>
                <a:latin typeface="Arial"/>
                <a:ea typeface="Arial"/>
              </a:rPr>
              <a:t>assimilated</a:t>
            </a:r>
            <a:endParaRPr lang="es-CO" sz="1800" b="0" strike="noStrike" spc="-1" dirty="0">
              <a:latin typeface="Arial"/>
            </a:endParaRPr>
          </a:p>
          <a:p>
            <a:pPr marL="457200" indent="-342360">
              <a:lnSpc>
                <a:spcPct val="114000"/>
              </a:lnSpc>
              <a:buClr>
                <a:srgbClr val="595959"/>
              </a:buClr>
              <a:buFont typeface="Arial"/>
              <a:buChar char="●"/>
            </a:pPr>
            <a:r>
              <a:rPr lang="es-CO" sz="1800" b="0" strike="noStrike" spc="-1" dirty="0">
                <a:solidFill>
                  <a:srgbClr val="595959"/>
                </a:solidFill>
                <a:latin typeface="Arial"/>
                <a:ea typeface="Arial"/>
              </a:rPr>
              <a:t>T2     </a:t>
            </a:r>
            <a:r>
              <a:rPr lang="es-CO" sz="1800" b="0" strike="noStrike" spc="-1" dirty="0" err="1">
                <a:solidFill>
                  <a:srgbClr val="595959"/>
                </a:solidFill>
                <a:latin typeface="Arial"/>
                <a:ea typeface="Arial"/>
              </a:rPr>
              <a:t>Temperature</a:t>
            </a:r>
            <a:r>
              <a:rPr lang="es-CO" sz="1800" b="0" strike="noStrike" spc="-1" dirty="0">
                <a:solidFill>
                  <a:srgbClr val="595959"/>
                </a:solidFill>
                <a:latin typeface="Arial"/>
                <a:ea typeface="Arial"/>
              </a:rPr>
              <a:t> </a:t>
            </a:r>
            <a:endParaRPr lang="es-CO" sz="1800" b="0" strike="noStrike" spc="-1" dirty="0">
              <a:latin typeface="Arial"/>
            </a:endParaRPr>
          </a:p>
          <a:p>
            <a:pPr marL="457200" indent="-342360">
              <a:lnSpc>
                <a:spcPct val="114000"/>
              </a:lnSpc>
              <a:buClr>
                <a:srgbClr val="595959"/>
              </a:buClr>
              <a:buFont typeface="Arial"/>
              <a:buChar char="●"/>
            </a:pPr>
            <a:r>
              <a:rPr lang="es-CO" sz="1800" b="0" strike="noStrike" spc="-1" dirty="0">
                <a:solidFill>
                  <a:srgbClr val="595959"/>
                </a:solidFill>
                <a:latin typeface="Arial"/>
                <a:ea typeface="Arial"/>
              </a:rPr>
              <a:t>P       </a:t>
            </a:r>
            <a:r>
              <a:rPr lang="es-CO" sz="1800" b="0" strike="noStrike" spc="-1" dirty="0" err="1">
                <a:solidFill>
                  <a:srgbClr val="595959"/>
                </a:solidFill>
                <a:latin typeface="Arial"/>
                <a:ea typeface="Arial"/>
              </a:rPr>
              <a:t>Pressure</a:t>
            </a:r>
            <a:r>
              <a:rPr lang="es-CO" sz="1800" b="0" strike="noStrike" spc="-1" dirty="0">
                <a:solidFill>
                  <a:srgbClr val="595959"/>
                </a:solidFill>
                <a:latin typeface="Arial"/>
                <a:ea typeface="Arial"/>
              </a:rPr>
              <a:t> Surface and </a:t>
            </a:r>
            <a:r>
              <a:rPr lang="es-CO" sz="1800" b="0" strike="noStrike" spc="-1" dirty="0" err="1">
                <a:solidFill>
                  <a:srgbClr val="595959"/>
                </a:solidFill>
                <a:latin typeface="Arial"/>
                <a:ea typeface="Arial"/>
              </a:rPr>
              <a:t>levels</a:t>
            </a:r>
            <a:endParaRPr lang="es-CO" sz="1800" b="0" strike="noStrike" spc="-1" dirty="0">
              <a:latin typeface="Arial"/>
            </a:endParaRPr>
          </a:p>
          <a:p>
            <a:pPr marL="457200" indent="-342360">
              <a:lnSpc>
                <a:spcPct val="114000"/>
              </a:lnSpc>
              <a:buClr>
                <a:srgbClr val="595959"/>
              </a:buClr>
              <a:buFont typeface="Arial"/>
              <a:buChar char="●"/>
            </a:pPr>
            <a:r>
              <a:rPr lang="es-CO" sz="1800" b="0" strike="noStrike" spc="-1" dirty="0">
                <a:solidFill>
                  <a:srgbClr val="595959"/>
                </a:solidFill>
                <a:latin typeface="Arial"/>
                <a:ea typeface="Arial"/>
              </a:rPr>
              <a:t>V10   </a:t>
            </a:r>
            <a:r>
              <a:rPr lang="es-CO" sz="1800" b="0" strike="noStrike" spc="-1" dirty="0" err="1">
                <a:solidFill>
                  <a:srgbClr val="595959"/>
                </a:solidFill>
                <a:latin typeface="Arial"/>
                <a:ea typeface="Arial"/>
              </a:rPr>
              <a:t>Velocity</a:t>
            </a:r>
            <a:r>
              <a:rPr lang="es-CO" sz="1800" b="0" strike="noStrike" spc="-1" dirty="0">
                <a:solidFill>
                  <a:srgbClr val="595959"/>
                </a:solidFill>
                <a:latin typeface="Arial"/>
                <a:ea typeface="Arial"/>
              </a:rPr>
              <a:t> V</a:t>
            </a:r>
            <a:endParaRPr lang="es-CO" sz="1800" b="0" strike="noStrike" spc="-1" dirty="0">
              <a:latin typeface="Arial"/>
            </a:endParaRPr>
          </a:p>
          <a:p>
            <a:pPr marL="457200" indent="-342360">
              <a:lnSpc>
                <a:spcPct val="114000"/>
              </a:lnSpc>
              <a:buClr>
                <a:srgbClr val="595959"/>
              </a:buClr>
              <a:buFont typeface="Arial"/>
              <a:buChar char="●"/>
            </a:pPr>
            <a:r>
              <a:rPr lang="es-CO" sz="1800" b="0" strike="noStrike" spc="-1" dirty="0">
                <a:solidFill>
                  <a:srgbClr val="595959"/>
                </a:solidFill>
                <a:latin typeface="Arial"/>
                <a:ea typeface="Arial"/>
              </a:rPr>
              <a:t>U10   </a:t>
            </a:r>
            <a:r>
              <a:rPr lang="es-CO" sz="1800" b="0" strike="noStrike" spc="-1" dirty="0" err="1">
                <a:solidFill>
                  <a:srgbClr val="595959"/>
                </a:solidFill>
                <a:latin typeface="Arial"/>
                <a:ea typeface="Arial"/>
              </a:rPr>
              <a:t>Velocity</a:t>
            </a:r>
            <a:r>
              <a:rPr lang="es-CO" sz="1800" b="0" strike="noStrike" spc="-1" dirty="0">
                <a:solidFill>
                  <a:srgbClr val="595959"/>
                </a:solidFill>
                <a:latin typeface="Arial"/>
                <a:ea typeface="Arial"/>
              </a:rPr>
              <a:t> U</a:t>
            </a:r>
            <a:endParaRPr lang="es-CO" sz="1800" b="0" strike="noStrike" spc="-1" dirty="0">
              <a:latin typeface="Arial"/>
            </a:endParaRPr>
          </a:p>
          <a:p>
            <a:pPr marL="457200" indent="-342360">
              <a:lnSpc>
                <a:spcPct val="114000"/>
              </a:lnSpc>
              <a:buClr>
                <a:srgbClr val="595959"/>
              </a:buClr>
              <a:buFont typeface="Arial"/>
              <a:buChar char="●"/>
            </a:pPr>
            <a:r>
              <a:rPr lang="es-CO" sz="1800" b="0" strike="noStrike" spc="-1" dirty="0" err="1">
                <a:solidFill>
                  <a:srgbClr val="595959"/>
                </a:solidFill>
                <a:latin typeface="Arial"/>
                <a:ea typeface="Arial"/>
              </a:rPr>
              <a:t>Precipitation</a:t>
            </a:r>
            <a:endParaRPr lang="es-CO" sz="1800" b="0" strike="noStrike" spc="-1" dirty="0">
              <a:latin typeface="Arial"/>
            </a:endParaRPr>
          </a:p>
          <a:p>
            <a:pPr>
              <a:lnSpc>
                <a:spcPct val="114000"/>
              </a:lnSpc>
            </a:pPr>
            <a:endParaRPr lang="es-CO" sz="1800" b="0" strike="noStrike" spc="-1" dirty="0">
              <a:latin typeface="Arial"/>
            </a:endParaRPr>
          </a:p>
        </p:txBody>
      </p:sp>
      <p:pic>
        <p:nvPicPr>
          <p:cNvPr id="327" name="Imagen 5"/>
          <p:cNvPicPr/>
          <p:nvPr/>
        </p:nvPicPr>
        <p:blipFill>
          <a:blip r:embed="rId2"/>
          <a:stretch/>
        </p:blipFill>
        <p:spPr>
          <a:xfrm>
            <a:off x="4719600" y="1117080"/>
            <a:ext cx="4068720" cy="889560"/>
          </a:xfrm>
          <a:prstGeom prst="rect">
            <a:avLst/>
          </a:prstGeom>
          <a:ln>
            <a:noFill/>
          </a:ln>
        </p:spPr>
      </p:pic>
      <p:sp>
        <p:nvSpPr>
          <p:cNvPr id="328"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29" name="CustomShape 3"/>
          <p:cNvSpPr/>
          <p:nvPr/>
        </p:nvSpPr>
        <p:spPr>
          <a:xfrm>
            <a:off x="4640040" y="4058640"/>
            <a:ext cx="294048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000" b="0" u="sng" strike="noStrike" spc="-1">
                <a:solidFill>
                  <a:srgbClr val="0097A7"/>
                </a:solidFill>
                <a:uFillTx/>
                <a:latin typeface="Arial"/>
                <a:ea typeface="Arial"/>
                <a:hlinkClick r:id="rId3"/>
              </a:rPr>
              <a:t>https://github.com/ayarceb/WRFDA_FAC_EAFIT</a:t>
            </a:r>
            <a:r>
              <a:rPr lang="es-CO" sz="1000" b="0" strike="noStrike" spc="-1">
                <a:solidFill>
                  <a:srgbClr val="000000"/>
                </a:solidFill>
                <a:latin typeface="Arial"/>
                <a:ea typeface="Arial"/>
              </a:rPr>
              <a:t> </a:t>
            </a:r>
            <a:endParaRPr lang="es-CO" sz="1000" b="0" strike="noStrike" spc="-1">
              <a:latin typeface="Arial"/>
            </a:endParaRPr>
          </a:p>
        </p:txBody>
      </p:sp>
      <p:sp>
        <p:nvSpPr>
          <p:cNvPr id="330" name="CustomShape 4"/>
          <p:cNvSpPr/>
          <p:nvPr/>
        </p:nvSpPr>
        <p:spPr>
          <a:xfrm>
            <a:off x="4809240" y="3718440"/>
            <a:ext cx="17899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Codes availables at:</a:t>
            </a:r>
            <a:endParaRPr lang="es-CO" sz="1400" b="0" strike="noStrike" spc="-1">
              <a:latin typeface="Arial"/>
            </a:endParaRPr>
          </a:p>
        </p:txBody>
      </p:sp>
      <p:sp>
        <p:nvSpPr>
          <p:cNvPr id="331" name="CustomShape 5"/>
          <p:cNvSpPr/>
          <p:nvPr/>
        </p:nvSpPr>
        <p:spPr>
          <a:xfrm>
            <a:off x="4854960" y="4335840"/>
            <a:ext cx="23752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Simulated data available at:</a:t>
            </a:r>
            <a:endParaRPr lang="es-CO" sz="1400" b="0" strike="noStrike" spc="-1">
              <a:latin typeface="Arial"/>
            </a:endParaRPr>
          </a:p>
        </p:txBody>
      </p:sp>
      <p:sp>
        <p:nvSpPr>
          <p:cNvPr id="332" name="CustomShape 6"/>
          <p:cNvSpPr/>
          <p:nvPr/>
        </p:nvSpPr>
        <p:spPr>
          <a:xfrm>
            <a:off x="4572000" y="4650840"/>
            <a:ext cx="566928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00" b="0" u="sng" strike="noStrike" spc="-1">
                <a:solidFill>
                  <a:srgbClr val="0097A7"/>
                </a:solidFill>
                <a:uFillTx/>
                <a:latin typeface="Arial"/>
                <a:ea typeface="Arial"/>
                <a:hlinkClick r:id="rId4"/>
              </a:rPr>
              <a:t>https://eafit-my.sharepoint.com/:f:/g/personal/ayarceb_eafit_edu_co/EuHk4-UZVQ9JqayzFwaCUfgBVkQnS9kbxWZGwNJvaX9uLg</a:t>
            </a:r>
            <a:r>
              <a:rPr lang="es-CO" sz="1000" b="0" strike="noStrike" spc="-1">
                <a:solidFill>
                  <a:srgbClr val="000000"/>
                </a:solidFill>
                <a:latin typeface="Arial"/>
                <a:ea typeface="Arial"/>
              </a:rPr>
              <a:t> </a:t>
            </a:r>
            <a:endParaRPr lang="es-CO" sz="1000" b="0" strike="noStrike" spc="-1">
              <a:latin typeface="Arial"/>
            </a:endParaRPr>
          </a:p>
        </p:txBody>
      </p:sp>
      <p:sp>
        <p:nvSpPr>
          <p:cNvPr id="333" name="CustomShape 7"/>
          <p:cNvSpPr/>
          <p:nvPr/>
        </p:nvSpPr>
        <p:spPr>
          <a:xfrm>
            <a:off x="4235760" y="3515400"/>
            <a:ext cx="4533480" cy="1456200"/>
          </a:xfrm>
          <a:prstGeom prst="rect">
            <a:avLst/>
          </a:prstGeom>
          <a:noFill/>
          <a:ln w="3240">
            <a:prstDash val="dashDot"/>
            <a:round/>
          </a:ln>
        </p:spPr>
        <p:style>
          <a:lnRef idx="2">
            <a:schemeClr val="dk1"/>
          </a:lnRef>
          <a:fillRef idx="1">
            <a:schemeClr val="lt1"/>
          </a:fillRef>
          <a:effectRef idx="0">
            <a:schemeClr val="dk1"/>
          </a:effectRef>
          <a:fontRef idx="minor"/>
        </p:style>
      </p:sp>
      <p:sp>
        <p:nvSpPr>
          <p:cNvPr id="334" name="CustomShape 8"/>
          <p:cNvSpPr/>
          <p:nvPr/>
        </p:nvSpPr>
        <p:spPr>
          <a:xfrm>
            <a:off x="6605280" y="2392200"/>
            <a:ext cx="5770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2020</a:t>
            </a:r>
            <a:endParaRPr lang="es-CO" sz="1400" b="0" strike="noStrike" spc="-1">
              <a:latin typeface="Arial"/>
            </a:endParaRPr>
          </a:p>
        </p:txBody>
      </p:sp>
      <p:sp>
        <p:nvSpPr>
          <p:cNvPr id="335"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B7EC84B-46D0-4443-8B5C-CC48307232B9}" type="slidenum">
              <a:rPr lang="es-CO" sz="1000" b="0" strike="noStrike" spc="-1">
                <a:solidFill>
                  <a:srgbClr val="595959"/>
                </a:solidFill>
                <a:latin typeface="Arial"/>
                <a:ea typeface="Arial"/>
              </a:rPr>
              <a:t>10</a:t>
            </a:fld>
            <a:endParaRPr lang="es-CO" sz="10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pic>
        <p:nvPicPr>
          <p:cNvPr id="337" name="Imagen 7"/>
          <p:cNvPicPr/>
          <p:nvPr/>
        </p:nvPicPr>
        <p:blipFill>
          <a:blip r:embed="rId2"/>
          <a:stretch/>
        </p:blipFill>
        <p:spPr>
          <a:xfrm>
            <a:off x="422640" y="1403280"/>
            <a:ext cx="2241360" cy="2500200"/>
          </a:xfrm>
          <a:prstGeom prst="rect">
            <a:avLst/>
          </a:prstGeom>
          <a:ln>
            <a:noFill/>
          </a:ln>
        </p:spPr>
      </p:pic>
      <p:pic>
        <p:nvPicPr>
          <p:cNvPr id="338" name="Imagen 9"/>
          <p:cNvPicPr/>
          <p:nvPr/>
        </p:nvPicPr>
        <p:blipFill>
          <a:blip r:embed="rId3"/>
          <a:stretch/>
        </p:blipFill>
        <p:spPr>
          <a:xfrm>
            <a:off x="3415680" y="1350720"/>
            <a:ext cx="2333160" cy="2704680"/>
          </a:xfrm>
          <a:prstGeom prst="rect">
            <a:avLst/>
          </a:prstGeom>
          <a:ln>
            <a:noFill/>
          </a:ln>
        </p:spPr>
      </p:pic>
      <p:grpSp>
        <p:nvGrpSpPr>
          <p:cNvPr id="339" name="Group 2"/>
          <p:cNvGrpSpPr/>
          <p:nvPr/>
        </p:nvGrpSpPr>
        <p:grpSpPr>
          <a:xfrm>
            <a:off x="6385680" y="1323000"/>
            <a:ext cx="2326320" cy="2661120"/>
            <a:chOff x="6385680" y="1323000"/>
            <a:chExt cx="2326320" cy="2661120"/>
          </a:xfrm>
        </p:grpSpPr>
        <p:pic>
          <p:nvPicPr>
            <p:cNvPr id="340" name="Imagen 10"/>
            <p:cNvPicPr/>
            <p:nvPr/>
          </p:nvPicPr>
          <p:blipFill>
            <a:blip r:embed="rId4"/>
            <a:srcRect r="1491" b="-266"/>
            <a:stretch/>
          </p:blipFill>
          <p:spPr>
            <a:xfrm>
              <a:off x="6385680" y="1323000"/>
              <a:ext cx="2326320" cy="2661120"/>
            </a:xfrm>
            <a:prstGeom prst="rect">
              <a:avLst/>
            </a:prstGeom>
            <a:ln>
              <a:noFill/>
            </a:ln>
          </p:spPr>
        </p:pic>
        <p:sp>
          <p:nvSpPr>
            <p:cNvPr id="341" name="CustomShape 3"/>
            <p:cNvSpPr/>
            <p:nvPr/>
          </p:nvSpPr>
          <p:spPr>
            <a:xfrm>
              <a:off x="7575120" y="268056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2" name="CustomShape 4"/>
            <p:cNvSpPr/>
            <p:nvPr/>
          </p:nvSpPr>
          <p:spPr>
            <a:xfrm>
              <a:off x="7503480" y="210924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3" name="CustomShape 5"/>
            <p:cNvSpPr/>
            <p:nvPr/>
          </p:nvSpPr>
          <p:spPr>
            <a:xfrm>
              <a:off x="7921080" y="196632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4" name="CustomShape 6"/>
            <p:cNvSpPr/>
            <p:nvPr/>
          </p:nvSpPr>
          <p:spPr>
            <a:xfrm>
              <a:off x="7660800" y="237276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grpSp>
      <p:sp>
        <p:nvSpPr>
          <p:cNvPr id="345"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80828204-F425-4081-9C14-33E5E038DA99}" type="slidenum">
              <a:rPr lang="es-CO" sz="1000" b="0" strike="noStrike" spc="-1">
                <a:solidFill>
                  <a:srgbClr val="595959"/>
                </a:solidFill>
                <a:latin typeface="Arial"/>
                <a:ea typeface="Arial"/>
              </a:rPr>
              <a:t>11</a:t>
            </a:fld>
            <a:endParaRPr lang="es-CO" sz="10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agen 5"/>
          <p:cNvPicPr/>
          <p:nvPr/>
        </p:nvPicPr>
        <p:blipFill>
          <a:blip r:embed="rId2"/>
          <a:stretch/>
        </p:blipFill>
        <p:spPr>
          <a:xfrm>
            <a:off x="2883960" y="1509480"/>
            <a:ext cx="3943440" cy="2955600"/>
          </a:xfrm>
          <a:prstGeom prst="rect">
            <a:avLst/>
          </a:prstGeom>
          <a:ln>
            <a:noFill/>
          </a:ln>
        </p:spPr>
      </p:pic>
      <p:pic>
        <p:nvPicPr>
          <p:cNvPr id="347" name="Imagen 4"/>
          <p:cNvPicPr/>
          <p:nvPr/>
        </p:nvPicPr>
        <p:blipFill>
          <a:blip r:embed="rId3"/>
          <a:stretch/>
        </p:blipFill>
        <p:spPr>
          <a:xfrm>
            <a:off x="-333720" y="1477440"/>
            <a:ext cx="4026600" cy="3020040"/>
          </a:xfrm>
          <a:prstGeom prst="rect">
            <a:avLst/>
          </a:prstGeom>
          <a:ln>
            <a:noFill/>
          </a:ln>
        </p:spPr>
      </p:pic>
      <p:sp>
        <p:nvSpPr>
          <p:cNvPr id="348"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pic>
        <p:nvPicPr>
          <p:cNvPr id="349" name="Picture 2"/>
          <p:cNvPicPr/>
          <p:nvPr/>
        </p:nvPicPr>
        <p:blipFill>
          <a:blip r:embed="rId4"/>
          <a:stretch/>
        </p:blipFill>
        <p:spPr>
          <a:xfrm>
            <a:off x="6492240" y="2374200"/>
            <a:ext cx="2309760" cy="1120680"/>
          </a:xfrm>
          <a:prstGeom prst="rect">
            <a:avLst/>
          </a:prstGeom>
          <a:ln>
            <a:noFill/>
          </a:ln>
        </p:spPr>
      </p:pic>
      <p:sp>
        <p:nvSpPr>
          <p:cNvPr id="350"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1FD82E4A-CC81-48D6-9C54-5EBC3B55FDCE}" type="slidenum">
              <a:rPr lang="es-CO" sz="1000" b="0" strike="noStrike" spc="-1">
                <a:solidFill>
                  <a:srgbClr val="595959"/>
                </a:solidFill>
                <a:latin typeface="Arial"/>
                <a:ea typeface="Arial"/>
              </a:rPr>
              <a:t>12</a:t>
            </a:fld>
            <a:endParaRPr lang="es-CO" sz="10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1" name="Group 1"/>
          <p:cNvGrpSpPr/>
          <p:nvPr/>
        </p:nvGrpSpPr>
        <p:grpSpPr>
          <a:xfrm>
            <a:off x="1004040" y="1522080"/>
            <a:ext cx="7572960" cy="2656440"/>
            <a:chOff x="1004040" y="1522080"/>
            <a:chExt cx="7572960" cy="2656440"/>
          </a:xfrm>
        </p:grpSpPr>
        <p:pic>
          <p:nvPicPr>
            <p:cNvPr id="352" name="Imagen 11"/>
            <p:cNvPicPr/>
            <p:nvPr/>
          </p:nvPicPr>
          <p:blipFill>
            <a:blip r:embed="rId2"/>
            <a:srcRect t="4337"/>
            <a:stretch/>
          </p:blipFill>
          <p:spPr>
            <a:xfrm>
              <a:off x="3580920" y="1522080"/>
              <a:ext cx="2337480" cy="2559240"/>
            </a:xfrm>
            <a:prstGeom prst="rect">
              <a:avLst/>
            </a:prstGeom>
            <a:ln>
              <a:noFill/>
            </a:ln>
          </p:spPr>
        </p:pic>
        <p:pic>
          <p:nvPicPr>
            <p:cNvPr id="353" name="Imagen 5"/>
            <p:cNvPicPr/>
            <p:nvPr/>
          </p:nvPicPr>
          <p:blipFill>
            <a:blip r:embed="rId3"/>
            <a:srcRect l="10895" t="9924" r="7019" b="246"/>
            <a:stretch/>
          </p:blipFill>
          <p:spPr>
            <a:xfrm>
              <a:off x="1004040" y="1522080"/>
              <a:ext cx="2443680" cy="2656440"/>
            </a:xfrm>
            <a:prstGeom prst="rect">
              <a:avLst/>
            </a:prstGeom>
            <a:ln>
              <a:noFill/>
            </a:ln>
          </p:spPr>
        </p:pic>
        <p:pic>
          <p:nvPicPr>
            <p:cNvPr id="354" name="Picture 2"/>
            <p:cNvPicPr/>
            <p:nvPr/>
          </p:nvPicPr>
          <p:blipFill>
            <a:blip r:embed="rId4"/>
            <a:stretch/>
          </p:blipFill>
          <p:spPr>
            <a:xfrm>
              <a:off x="6051960" y="1915560"/>
              <a:ext cx="2525040" cy="1772640"/>
            </a:xfrm>
            <a:prstGeom prst="rect">
              <a:avLst/>
            </a:prstGeom>
            <a:ln>
              <a:noFill/>
            </a:ln>
          </p:spPr>
        </p:pic>
      </p:grpSp>
      <p:sp>
        <p:nvSpPr>
          <p:cNvPr id="355"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56"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64573B9-36C0-41B1-AC8E-F97F64CFF1ED}" type="slidenum">
              <a:rPr lang="es-CO" sz="1000" b="0" strike="noStrike" spc="-1">
                <a:solidFill>
                  <a:srgbClr val="595959"/>
                </a:solidFill>
                <a:latin typeface="Arial"/>
                <a:ea typeface="Arial"/>
              </a:rPr>
              <a:t>13</a:t>
            </a:fld>
            <a:endParaRPr lang="es-CO" sz="10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agen 4"/>
          <p:cNvPicPr/>
          <p:nvPr/>
        </p:nvPicPr>
        <p:blipFill>
          <a:blip r:embed="rId2"/>
          <a:srcRect l="18094" t="50025" r="7280" b="-974"/>
          <a:stretch/>
        </p:blipFill>
        <p:spPr>
          <a:xfrm>
            <a:off x="1005120" y="2521080"/>
            <a:ext cx="4770720" cy="1838520"/>
          </a:xfrm>
          <a:prstGeom prst="rect">
            <a:avLst/>
          </a:prstGeom>
          <a:ln>
            <a:noFill/>
          </a:ln>
        </p:spPr>
      </p:pic>
      <p:pic>
        <p:nvPicPr>
          <p:cNvPr id="358" name="Imagen 4"/>
          <p:cNvPicPr/>
          <p:nvPr/>
        </p:nvPicPr>
        <p:blipFill>
          <a:blip r:embed="rId3"/>
          <a:stretch/>
        </p:blipFill>
        <p:spPr>
          <a:xfrm>
            <a:off x="4920840" y="0"/>
            <a:ext cx="4173480" cy="411480"/>
          </a:xfrm>
          <a:prstGeom prst="rect">
            <a:avLst/>
          </a:prstGeom>
          <a:ln>
            <a:noFill/>
          </a:ln>
        </p:spPr>
      </p:pic>
      <p:pic>
        <p:nvPicPr>
          <p:cNvPr id="359" name="Imagen 5"/>
          <p:cNvPicPr/>
          <p:nvPr/>
        </p:nvPicPr>
        <p:blipFill>
          <a:blip r:embed="rId4"/>
          <a:srcRect l="6019" t="2487"/>
          <a:stretch/>
        </p:blipFill>
        <p:spPr>
          <a:xfrm>
            <a:off x="5688360" y="554400"/>
            <a:ext cx="2190960" cy="4034160"/>
          </a:xfrm>
          <a:prstGeom prst="rect">
            <a:avLst/>
          </a:prstGeom>
          <a:ln>
            <a:noFill/>
          </a:ln>
        </p:spPr>
      </p:pic>
      <p:pic>
        <p:nvPicPr>
          <p:cNvPr id="360" name="Imagen 6"/>
          <p:cNvPicPr/>
          <p:nvPr/>
        </p:nvPicPr>
        <p:blipFill>
          <a:blip r:embed="rId5"/>
          <a:srcRect l="5674" t="3256" r="8511" b="3581"/>
          <a:stretch/>
        </p:blipFill>
        <p:spPr>
          <a:xfrm>
            <a:off x="1077120" y="704160"/>
            <a:ext cx="2082960" cy="1641960"/>
          </a:xfrm>
          <a:prstGeom prst="rect">
            <a:avLst/>
          </a:prstGeom>
          <a:ln>
            <a:noFill/>
          </a:ln>
        </p:spPr>
      </p:pic>
      <p:pic>
        <p:nvPicPr>
          <p:cNvPr id="361" name="Imagen 7"/>
          <p:cNvPicPr/>
          <p:nvPr/>
        </p:nvPicPr>
        <p:blipFill>
          <a:blip r:embed="rId6"/>
          <a:srcRect l="5435" t="4068" r="8747" b="2614"/>
          <a:stretch/>
        </p:blipFill>
        <p:spPr>
          <a:xfrm>
            <a:off x="3382560" y="686520"/>
            <a:ext cx="2082960" cy="1647360"/>
          </a:xfrm>
          <a:prstGeom prst="rect">
            <a:avLst/>
          </a:prstGeom>
          <a:ln>
            <a:noFill/>
          </a:ln>
        </p:spPr>
      </p:pic>
      <p:sp>
        <p:nvSpPr>
          <p:cNvPr id="362" name="CustomShape 1"/>
          <p:cNvSpPr/>
          <p:nvPr/>
        </p:nvSpPr>
        <p:spPr>
          <a:xfrm>
            <a:off x="459720" y="1927440"/>
            <a:ext cx="45648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p:txBody>
      </p:sp>
      <p:sp>
        <p:nvSpPr>
          <p:cNvPr id="363" name="CustomShape 2"/>
          <p:cNvSpPr/>
          <p:nvPr/>
        </p:nvSpPr>
        <p:spPr>
          <a:xfrm>
            <a:off x="459720" y="3538080"/>
            <a:ext cx="45648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p:txBody>
      </p:sp>
      <p:sp>
        <p:nvSpPr>
          <p:cNvPr id="364"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1B246370-F68F-484E-9035-AD50DE5E9195}" type="slidenum">
              <a:rPr lang="es-CO" sz="1000" b="0" strike="noStrike" spc="-1">
                <a:solidFill>
                  <a:srgbClr val="595959"/>
                </a:solidFill>
                <a:latin typeface="Arial"/>
                <a:ea typeface="Arial"/>
              </a:rPr>
              <a:t>14</a:t>
            </a:fld>
            <a:endParaRPr lang="es-CO" sz="1000" b="0" strike="noStrike" spc="-1">
              <a:latin typeface="Arial"/>
            </a:endParaRPr>
          </a:p>
        </p:txBody>
      </p:sp>
      <p:pic>
        <p:nvPicPr>
          <p:cNvPr id="365" name="Imagen 5"/>
          <p:cNvPicPr/>
          <p:nvPr/>
        </p:nvPicPr>
        <p:blipFill>
          <a:blip r:embed="rId7"/>
          <a:srcRect t="14341"/>
          <a:stretch/>
        </p:blipFill>
        <p:spPr>
          <a:xfrm>
            <a:off x="1286280" y="4360320"/>
            <a:ext cx="4068720" cy="76176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2748600" y="306936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7" name="CustomShape 2"/>
          <p:cNvSpPr/>
          <p:nvPr/>
        </p:nvSpPr>
        <p:spPr>
          <a:xfrm>
            <a:off x="2741760" y="109008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8"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9"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70" name="CustomShape 5"/>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Temperature.</a:t>
            </a:r>
            <a:endParaRPr lang="es-CO" sz="1600" b="0" strike="noStrike" spc="-1">
              <a:latin typeface="Arial"/>
            </a:endParaRPr>
          </a:p>
        </p:txBody>
      </p:sp>
      <p:sp>
        <p:nvSpPr>
          <p:cNvPr id="371" name="CustomShape 6"/>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72" name="CustomShape 7"/>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73" name="Imagen 3"/>
          <p:cNvPicPr/>
          <p:nvPr/>
        </p:nvPicPr>
        <p:blipFill>
          <a:blip r:embed="rId2"/>
          <a:stretch/>
        </p:blipFill>
        <p:spPr>
          <a:xfrm>
            <a:off x="1039680" y="1236240"/>
            <a:ext cx="1083600" cy="788400"/>
          </a:xfrm>
          <a:prstGeom prst="rect">
            <a:avLst/>
          </a:prstGeom>
          <a:ln>
            <a:noFill/>
          </a:ln>
        </p:spPr>
      </p:pic>
      <p:pic>
        <p:nvPicPr>
          <p:cNvPr id="374" name="Imagen 7"/>
          <p:cNvPicPr/>
          <p:nvPr/>
        </p:nvPicPr>
        <p:blipFill>
          <a:blip r:embed="rId3"/>
          <a:stretch/>
        </p:blipFill>
        <p:spPr>
          <a:xfrm>
            <a:off x="1026000" y="2177280"/>
            <a:ext cx="1083600" cy="788400"/>
          </a:xfrm>
          <a:prstGeom prst="rect">
            <a:avLst/>
          </a:prstGeom>
          <a:ln>
            <a:noFill/>
          </a:ln>
        </p:spPr>
      </p:pic>
      <p:pic>
        <p:nvPicPr>
          <p:cNvPr id="375" name="Imagen 8"/>
          <p:cNvPicPr/>
          <p:nvPr/>
        </p:nvPicPr>
        <p:blipFill>
          <a:blip r:embed="rId4"/>
          <a:stretch/>
        </p:blipFill>
        <p:spPr>
          <a:xfrm>
            <a:off x="1039680" y="3125160"/>
            <a:ext cx="1090800" cy="788400"/>
          </a:xfrm>
          <a:prstGeom prst="rect">
            <a:avLst/>
          </a:prstGeom>
          <a:ln>
            <a:noFill/>
          </a:ln>
        </p:spPr>
      </p:pic>
      <p:pic>
        <p:nvPicPr>
          <p:cNvPr id="376" name="Imagen 11"/>
          <p:cNvPicPr/>
          <p:nvPr/>
        </p:nvPicPr>
        <p:blipFill>
          <a:blip r:embed="rId5"/>
          <a:stretch/>
        </p:blipFill>
        <p:spPr>
          <a:xfrm>
            <a:off x="1046880" y="3982320"/>
            <a:ext cx="1090800" cy="788400"/>
          </a:xfrm>
          <a:prstGeom prst="rect">
            <a:avLst/>
          </a:prstGeom>
          <a:ln>
            <a:noFill/>
          </a:ln>
        </p:spPr>
      </p:pic>
      <p:pic>
        <p:nvPicPr>
          <p:cNvPr id="377" name="Imagen 15"/>
          <p:cNvPicPr/>
          <p:nvPr/>
        </p:nvPicPr>
        <p:blipFill>
          <a:blip r:embed="rId6"/>
          <a:stretch/>
        </p:blipFill>
        <p:spPr>
          <a:xfrm>
            <a:off x="2830320" y="1129680"/>
            <a:ext cx="2541240" cy="1837800"/>
          </a:xfrm>
          <a:prstGeom prst="rect">
            <a:avLst/>
          </a:prstGeom>
          <a:ln>
            <a:noFill/>
          </a:ln>
        </p:spPr>
      </p:pic>
      <p:pic>
        <p:nvPicPr>
          <p:cNvPr id="378" name="Imagen 18"/>
          <p:cNvPicPr/>
          <p:nvPr/>
        </p:nvPicPr>
        <p:blipFill>
          <a:blip r:embed="rId7"/>
          <a:stretch/>
        </p:blipFill>
        <p:spPr>
          <a:xfrm>
            <a:off x="2817360" y="3116880"/>
            <a:ext cx="2541240" cy="1837800"/>
          </a:xfrm>
          <a:prstGeom prst="rect">
            <a:avLst/>
          </a:prstGeom>
          <a:ln>
            <a:noFill/>
          </a:ln>
        </p:spPr>
      </p:pic>
      <p:pic>
        <p:nvPicPr>
          <p:cNvPr id="379" name="Imagen 20"/>
          <p:cNvPicPr/>
          <p:nvPr/>
        </p:nvPicPr>
        <p:blipFill>
          <a:blip r:embed="rId8"/>
          <a:stretch/>
        </p:blipFill>
        <p:spPr>
          <a:xfrm>
            <a:off x="5862960" y="3116880"/>
            <a:ext cx="2541240" cy="1837800"/>
          </a:xfrm>
          <a:prstGeom prst="rect">
            <a:avLst/>
          </a:prstGeom>
          <a:ln>
            <a:noFill/>
          </a:ln>
        </p:spPr>
      </p:pic>
      <p:pic>
        <p:nvPicPr>
          <p:cNvPr id="380" name="Imagen 21"/>
          <p:cNvPicPr/>
          <p:nvPr/>
        </p:nvPicPr>
        <p:blipFill>
          <a:blip r:embed="rId9"/>
          <a:stretch/>
        </p:blipFill>
        <p:spPr>
          <a:xfrm>
            <a:off x="5798160" y="1129680"/>
            <a:ext cx="2541240" cy="1837800"/>
          </a:xfrm>
          <a:prstGeom prst="rect">
            <a:avLst/>
          </a:prstGeom>
          <a:ln>
            <a:noFill/>
          </a:ln>
        </p:spPr>
      </p:pic>
      <p:sp>
        <p:nvSpPr>
          <p:cNvPr id="381"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
        <p:nvSpPr>
          <p:cNvPr id="382"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5D20F5F-D083-4079-95FE-719B2C6186A1}" type="slidenum">
              <a:rPr lang="es-CO" sz="1000" b="0" strike="noStrike" spc="-1">
                <a:solidFill>
                  <a:srgbClr val="595959"/>
                </a:solidFill>
                <a:latin typeface="Arial"/>
                <a:ea typeface="Arial"/>
              </a:rPr>
              <a:t>15</a:t>
            </a:fld>
            <a:endParaRPr lang="es-CO" sz="10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Imagen 4"/>
          <p:cNvPicPr/>
          <p:nvPr/>
        </p:nvPicPr>
        <p:blipFill>
          <a:blip r:embed="rId2"/>
          <a:srcRect l="10500" t="4772" r="73253" b="51475"/>
          <a:stretch/>
        </p:blipFill>
        <p:spPr>
          <a:xfrm>
            <a:off x="446760" y="944280"/>
            <a:ext cx="1452960" cy="1820520"/>
          </a:xfrm>
          <a:prstGeom prst="rect">
            <a:avLst/>
          </a:prstGeom>
          <a:ln>
            <a:noFill/>
          </a:ln>
        </p:spPr>
      </p:pic>
      <p:pic>
        <p:nvPicPr>
          <p:cNvPr id="384" name="Imagen 4"/>
          <p:cNvPicPr/>
          <p:nvPr/>
        </p:nvPicPr>
        <p:blipFill>
          <a:blip r:embed="rId2"/>
          <a:srcRect l="58783" t="3295" r="24970" b="52953"/>
          <a:stretch/>
        </p:blipFill>
        <p:spPr>
          <a:xfrm>
            <a:off x="1881360" y="850320"/>
            <a:ext cx="1535400" cy="1881000"/>
          </a:xfrm>
          <a:prstGeom prst="rect">
            <a:avLst/>
          </a:prstGeom>
          <a:ln>
            <a:noFill/>
          </a:ln>
        </p:spPr>
      </p:pic>
      <p:pic>
        <p:nvPicPr>
          <p:cNvPr id="385" name="Imagen 4"/>
          <p:cNvPicPr/>
          <p:nvPr/>
        </p:nvPicPr>
        <p:blipFill>
          <a:blip r:embed="rId2"/>
          <a:srcRect l="10371" t="51444" r="73382" b="4804"/>
          <a:stretch/>
        </p:blipFill>
        <p:spPr>
          <a:xfrm>
            <a:off x="394920" y="2973240"/>
            <a:ext cx="1505160" cy="1889640"/>
          </a:xfrm>
          <a:prstGeom prst="rect">
            <a:avLst/>
          </a:prstGeom>
          <a:ln>
            <a:noFill/>
          </a:ln>
        </p:spPr>
      </p:pic>
      <p:pic>
        <p:nvPicPr>
          <p:cNvPr id="386" name="Imagen 4"/>
          <p:cNvPicPr/>
          <p:nvPr/>
        </p:nvPicPr>
        <p:blipFill>
          <a:blip r:embed="rId2"/>
          <a:srcRect l="42939" t="51300" r="40814" b="4952"/>
          <a:stretch/>
        </p:blipFill>
        <p:spPr>
          <a:xfrm>
            <a:off x="1966680" y="2925720"/>
            <a:ext cx="1505160" cy="1896120"/>
          </a:xfrm>
          <a:prstGeom prst="rect">
            <a:avLst/>
          </a:prstGeom>
          <a:ln>
            <a:noFill/>
          </a:ln>
        </p:spPr>
      </p:pic>
      <p:sp>
        <p:nvSpPr>
          <p:cNvPr id="387"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388" name="Imagen 4"/>
          <p:cNvPicPr/>
          <p:nvPr/>
        </p:nvPicPr>
        <p:blipFill>
          <a:blip r:embed="rId3"/>
          <a:stretch/>
        </p:blipFill>
        <p:spPr>
          <a:xfrm>
            <a:off x="7320960" y="928800"/>
            <a:ext cx="1539360" cy="1804680"/>
          </a:xfrm>
          <a:prstGeom prst="rect">
            <a:avLst/>
          </a:prstGeom>
          <a:ln>
            <a:noFill/>
          </a:ln>
        </p:spPr>
      </p:pic>
      <p:pic>
        <p:nvPicPr>
          <p:cNvPr id="389" name="Imagen 14"/>
          <p:cNvPicPr/>
          <p:nvPr/>
        </p:nvPicPr>
        <p:blipFill>
          <a:blip r:embed="rId4"/>
          <a:stretch/>
        </p:blipFill>
        <p:spPr>
          <a:xfrm>
            <a:off x="7378200" y="2997000"/>
            <a:ext cx="1539360" cy="1838880"/>
          </a:xfrm>
          <a:prstGeom prst="rect">
            <a:avLst/>
          </a:prstGeom>
          <a:ln>
            <a:noFill/>
          </a:ln>
        </p:spPr>
      </p:pic>
      <p:pic>
        <p:nvPicPr>
          <p:cNvPr id="390" name="Imagen 16"/>
          <p:cNvPicPr/>
          <p:nvPr/>
        </p:nvPicPr>
        <p:blipFill>
          <a:blip r:embed="rId5"/>
          <a:stretch/>
        </p:blipFill>
        <p:spPr>
          <a:xfrm>
            <a:off x="5821200" y="917640"/>
            <a:ext cx="1436760" cy="1813680"/>
          </a:xfrm>
          <a:prstGeom prst="rect">
            <a:avLst/>
          </a:prstGeom>
          <a:ln>
            <a:noFill/>
          </a:ln>
        </p:spPr>
      </p:pic>
      <p:pic>
        <p:nvPicPr>
          <p:cNvPr id="391" name="Imagen 17"/>
          <p:cNvPicPr/>
          <p:nvPr/>
        </p:nvPicPr>
        <p:blipFill>
          <a:blip r:embed="rId6"/>
          <a:stretch/>
        </p:blipFill>
        <p:spPr>
          <a:xfrm>
            <a:off x="5806080" y="2999880"/>
            <a:ext cx="1436760" cy="1836360"/>
          </a:xfrm>
          <a:prstGeom prst="rect">
            <a:avLst/>
          </a:prstGeom>
          <a:ln>
            <a:noFill/>
          </a:ln>
        </p:spPr>
      </p:pic>
      <p:pic>
        <p:nvPicPr>
          <p:cNvPr id="392" name="Imagen 5"/>
          <p:cNvPicPr/>
          <p:nvPr/>
        </p:nvPicPr>
        <p:blipFill>
          <a:blip r:embed="rId7"/>
          <a:stretch/>
        </p:blipFill>
        <p:spPr>
          <a:xfrm>
            <a:off x="3552120" y="2557440"/>
            <a:ext cx="2118600" cy="462960"/>
          </a:xfrm>
          <a:prstGeom prst="rect">
            <a:avLst/>
          </a:prstGeom>
          <a:ln>
            <a:noFill/>
          </a:ln>
        </p:spPr>
      </p:pic>
      <p:sp>
        <p:nvSpPr>
          <p:cNvPr id="393"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50A57B4-0F40-4AE9-AB62-3BCC448F8795}" type="slidenum">
              <a:rPr lang="es-CO" sz="1000" b="0" strike="noStrike" spc="-1">
                <a:solidFill>
                  <a:srgbClr val="595959"/>
                </a:solidFill>
                <a:latin typeface="Arial"/>
                <a:ea typeface="Arial"/>
              </a:rPr>
              <a:t>16</a:t>
            </a:fld>
            <a:endParaRPr lang="es-CO" sz="10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 Summary</a:t>
            </a:r>
            <a:endParaRPr lang="es-CO" sz="2400" b="0" strike="noStrike" spc="-1">
              <a:latin typeface="Arial"/>
            </a:endParaRPr>
          </a:p>
        </p:txBody>
      </p:sp>
      <p:sp>
        <p:nvSpPr>
          <p:cNvPr id="395" name="CustomShape 2"/>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Temperature.</a:t>
            </a:r>
            <a:endParaRPr lang="es-CO" sz="1600" b="0" strike="noStrike" spc="-1">
              <a:latin typeface="Arial"/>
            </a:endParaRPr>
          </a:p>
        </p:txBody>
      </p:sp>
      <p:graphicFrame>
        <p:nvGraphicFramePr>
          <p:cNvPr id="396" name="Table 3"/>
          <p:cNvGraphicFramePr/>
          <p:nvPr/>
        </p:nvGraphicFramePr>
        <p:xfrm>
          <a:off x="483840" y="1080"/>
          <a:ext cx="7464600" cy="2473920"/>
        </p:xfrm>
        <a:graphic>
          <a:graphicData uri="http://schemas.openxmlformats.org/drawingml/2006/table">
            <a:tbl>
              <a:tblPr/>
              <a:tblGrid>
                <a:gridCol w="1565640">
                  <a:extLst>
                    <a:ext uri="{9D8B030D-6E8A-4147-A177-3AD203B41FA5}">
                      <a16:colId xmlns:a16="http://schemas.microsoft.com/office/drawing/2014/main" val="20000"/>
                    </a:ext>
                  </a:extLst>
                </a:gridCol>
                <a:gridCol w="1205280">
                  <a:extLst>
                    <a:ext uri="{9D8B030D-6E8A-4147-A177-3AD203B41FA5}">
                      <a16:colId xmlns:a16="http://schemas.microsoft.com/office/drawing/2014/main" val="20001"/>
                    </a:ext>
                  </a:extLst>
                </a:gridCol>
                <a:gridCol w="861840">
                  <a:extLst>
                    <a:ext uri="{9D8B030D-6E8A-4147-A177-3AD203B41FA5}">
                      <a16:colId xmlns:a16="http://schemas.microsoft.com/office/drawing/2014/main" val="20002"/>
                    </a:ext>
                  </a:extLst>
                </a:gridCol>
                <a:gridCol w="81792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70320">
                  <a:extLst>
                    <a:ext uri="{9D8B030D-6E8A-4147-A177-3AD203B41FA5}">
                      <a16:colId xmlns:a16="http://schemas.microsoft.com/office/drawing/2014/main" val="20005"/>
                    </a:ext>
                  </a:extLst>
                </a:gridCol>
                <a:gridCol w="888480">
                  <a:extLst>
                    <a:ext uri="{9D8B030D-6E8A-4147-A177-3AD203B41FA5}">
                      <a16:colId xmlns:a16="http://schemas.microsoft.com/office/drawing/2014/main" val="20006"/>
                    </a:ext>
                  </a:extLst>
                </a:gridCol>
                <a:gridCol w="769680">
                  <a:extLst>
                    <a:ext uri="{9D8B030D-6E8A-4147-A177-3AD203B41FA5}">
                      <a16:colId xmlns:a16="http://schemas.microsoft.com/office/drawing/2014/main" val="20007"/>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1100" b="1" strike="noStrike" spc="-1">
                          <a:solidFill>
                            <a:srgbClr val="FFFFFF"/>
                          </a:solidFill>
                          <a:latin typeface="Arial"/>
                          <a:ea typeface="Arial"/>
                        </a:rPr>
                        <a:t>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1100" b="1" strike="noStrike" spc="-1">
                          <a:solidFill>
                            <a:srgbClr val="FFFFFF"/>
                          </a:solidFill>
                          <a:latin typeface="Arial"/>
                          <a:ea typeface="Arial"/>
                        </a:rPr>
                        <a:t>No 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4732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9960">
                <a:tc>
                  <a:txBody>
                    <a:bodyPr/>
                    <a:lstStyle/>
                    <a:p>
                      <a:pPr>
                        <a:lnSpc>
                          <a:spcPct val="100000"/>
                        </a:lnSpc>
                      </a:pPr>
                      <a:r>
                        <a:rPr lang="es-CO" sz="900" b="0" strike="noStrike" spc="-1">
                          <a:solidFill>
                            <a:srgbClr val="000000"/>
                          </a:solidFill>
                          <a:latin typeface="Arial"/>
                          <a:ea typeface="Arial"/>
                        </a:rPr>
                        <a:t>Amazonian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900" b="1" strike="noStrike" spc="-1">
                          <a:solidFill>
                            <a:srgbClr val="000000"/>
                          </a:solidFill>
                          <a:latin typeface="Arial"/>
                          <a:ea typeface="Arial"/>
                        </a:rPr>
                        <a:t>Leticia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26.2135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 -0.0595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-0.1544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26.2365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-0.0579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9960">
                <a:tc rowSpan="4">
                  <a:txBody>
                    <a:bodyPr/>
                    <a:lstStyle/>
                    <a:p>
                      <a:pPr>
                        <a:lnSpc>
                          <a:spcPct val="100000"/>
                        </a:lnSpc>
                      </a:pPr>
                      <a:r>
                        <a:rPr lang="es-CO" sz="900" b="0" strike="noStrike" spc="-1">
                          <a:solidFill>
                            <a:srgbClr val="000000"/>
                          </a:solidFill>
                          <a:latin typeface="Arial"/>
                          <a:ea typeface="Arial"/>
                        </a:rPr>
                        <a:t>Caribbean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Santa Marta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-0.1662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26.4170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0.0449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-0.1635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26.4979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0.0464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Riohacha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-0.1111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25.3923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0.2057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-0.1129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25.3165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0.2381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Cartagena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-0.0712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20.8515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0.5438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-0.0713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20.8145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0.5703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Barranquilla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-0.1329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26.6146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-0.0912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-0.1298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26.7009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-0.0806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9960">
                <a:tc rowSpan="2">
                  <a:txBody>
                    <a:bodyPr/>
                    <a:lstStyle/>
                    <a:p>
                      <a:pPr>
                        <a:lnSpc>
                          <a:spcPct val="100000"/>
                        </a:lnSpc>
                      </a:pPr>
                      <a:r>
                        <a:rPr lang="es-CO" sz="900" b="0" strike="noStrike" spc="-1">
                          <a:solidFill>
                            <a:srgbClr val="000000"/>
                          </a:solidFill>
                          <a:latin typeface="Arial"/>
                          <a:ea typeface="Arial"/>
                        </a:rPr>
                        <a:t>Pacific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Cali</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-0.0642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18.9651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0.2491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-0.0699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18.8349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0.2612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Quibdó</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-0.1037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19.4932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0.2899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19.5890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0.2416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9960">
                <a:tc rowSpan="2">
                  <a:txBody>
                    <a:bodyPr/>
                    <a:lstStyle/>
                    <a:p>
                      <a:pPr>
                        <a:lnSpc>
                          <a:spcPct val="100000"/>
                        </a:lnSpc>
                      </a:pPr>
                      <a:r>
                        <a:rPr lang="es-CO" sz="900" b="0" strike="noStrike" spc="-1">
                          <a:solidFill>
                            <a:srgbClr val="000000"/>
                          </a:solidFill>
                          <a:latin typeface="Arial"/>
                          <a:ea typeface="Arial"/>
                        </a:rPr>
                        <a:t>Andean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Medellín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18.4872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0.0893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18.4965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0.1029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Bogota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-0.1033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13.4930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0.0945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-0.1019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13.5523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0.0738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graphicFrame>
        <p:nvGraphicFramePr>
          <p:cNvPr id="397" name="Table 4"/>
          <p:cNvGraphicFramePr/>
          <p:nvPr/>
        </p:nvGraphicFramePr>
        <p:xfrm>
          <a:off x="474480" y="2598840"/>
          <a:ext cx="7482240" cy="2473920"/>
        </p:xfrm>
        <a:graphic>
          <a:graphicData uri="http://schemas.openxmlformats.org/drawingml/2006/table">
            <a:tbl>
              <a:tblPr/>
              <a:tblGrid>
                <a:gridCol w="1576800">
                  <a:extLst>
                    <a:ext uri="{9D8B030D-6E8A-4147-A177-3AD203B41FA5}">
                      <a16:colId xmlns:a16="http://schemas.microsoft.com/office/drawing/2014/main" val="20000"/>
                    </a:ext>
                  </a:extLst>
                </a:gridCol>
                <a:gridCol w="1258920">
                  <a:extLst>
                    <a:ext uri="{9D8B030D-6E8A-4147-A177-3AD203B41FA5}">
                      <a16:colId xmlns:a16="http://schemas.microsoft.com/office/drawing/2014/main" val="20001"/>
                    </a:ext>
                  </a:extLst>
                </a:gridCol>
                <a:gridCol w="821160">
                  <a:extLst>
                    <a:ext uri="{9D8B030D-6E8A-4147-A177-3AD203B41FA5}">
                      <a16:colId xmlns:a16="http://schemas.microsoft.com/office/drawing/2014/main" val="20002"/>
                    </a:ext>
                  </a:extLst>
                </a:gridCol>
                <a:gridCol w="809640">
                  <a:extLst>
                    <a:ext uri="{9D8B030D-6E8A-4147-A177-3AD203B41FA5}">
                      <a16:colId xmlns:a16="http://schemas.microsoft.com/office/drawing/2014/main" val="20003"/>
                    </a:ext>
                  </a:extLst>
                </a:gridCol>
                <a:gridCol w="578520">
                  <a:extLst>
                    <a:ext uri="{9D8B030D-6E8A-4147-A177-3AD203B41FA5}">
                      <a16:colId xmlns:a16="http://schemas.microsoft.com/office/drawing/2014/main" val="20004"/>
                    </a:ext>
                  </a:extLst>
                </a:gridCol>
                <a:gridCol w="895680">
                  <a:extLst>
                    <a:ext uri="{9D8B030D-6E8A-4147-A177-3AD203B41FA5}">
                      <a16:colId xmlns:a16="http://schemas.microsoft.com/office/drawing/2014/main" val="20005"/>
                    </a:ext>
                  </a:extLst>
                </a:gridCol>
                <a:gridCol w="835200">
                  <a:extLst>
                    <a:ext uri="{9D8B030D-6E8A-4147-A177-3AD203B41FA5}">
                      <a16:colId xmlns:a16="http://schemas.microsoft.com/office/drawing/2014/main" val="20006"/>
                    </a:ext>
                  </a:extLst>
                </a:gridCol>
                <a:gridCol w="706680">
                  <a:extLst>
                    <a:ext uri="{9D8B030D-6E8A-4147-A177-3AD203B41FA5}">
                      <a16:colId xmlns:a16="http://schemas.microsoft.com/office/drawing/2014/main" val="20007"/>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1100" b="1" strike="noStrike" spc="-1">
                          <a:solidFill>
                            <a:srgbClr val="FFFFFF"/>
                          </a:solidFill>
                          <a:latin typeface="Arial"/>
                          <a:ea typeface="Arial"/>
                        </a:rPr>
                        <a:t>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1100" b="1" strike="noStrike" spc="-1">
                          <a:solidFill>
                            <a:srgbClr val="FFFFFF"/>
                          </a:solidFill>
                          <a:latin typeface="Arial"/>
                          <a:ea typeface="Arial"/>
                        </a:rPr>
                        <a:t>No 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4732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9960">
                <a:tc>
                  <a:txBody>
                    <a:bodyPr/>
                    <a:lstStyle/>
                    <a:p>
                      <a:pPr>
                        <a:lnSpc>
                          <a:spcPct val="100000"/>
                        </a:lnSpc>
                      </a:pPr>
                      <a:r>
                        <a:rPr lang="es-CO" sz="900" b="0" strike="noStrike" spc="-1">
                          <a:solidFill>
                            <a:srgbClr val="000000"/>
                          </a:solidFill>
                          <a:latin typeface="Arial"/>
                          <a:ea typeface="Arial"/>
                        </a:rPr>
                        <a:t>Amazonian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900" b="1" strike="noStrike" spc="-1">
                          <a:solidFill>
                            <a:srgbClr val="000000"/>
                          </a:solidFill>
                          <a:latin typeface="Arial"/>
                          <a:ea typeface="Arial"/>
                        </a:rPr>
                        <a:t>Leticia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-0.0080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25.0075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-0.1552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-0.00043914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25.2114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-0.1428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9960">
                <a:tc rowSpan="4">
                  <a:txBody>
                    <a:bodyPr/>
                    <a:lstStyle/>
                    <a:p>
                      <a:pPr>
                        <a:lnSpc>
                          <a:spcPct val="100000"/>
                        </a:lnSpc>
                      </a:pPr>
                      <a:r>
                        <a:rPr lang="es-CO" sz="900" b="0" strike="noStrike" spc="-1">
                          <a:solidFill>
                            <a:srgbClr val="000000"/>
                          </a:solidFill>
                          <a:latin typeface="Arial"/>
                          <a:ea typeface="Arial"/>
                        </a:rPr>
                        <a:t>Caribbean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Santa Marta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-0.0841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25.9628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-0.0068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-0.0822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26.0133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-0.0103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Riohacha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-0.2222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25.5632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-0.0440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-0.2243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25.5045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-0.0362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Cartagena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-0.1218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24.2729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0.3151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-0.1220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24.2678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0.3118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Barranquilla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0.0325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22.6141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0.2056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22.6610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0.2150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9960">
                <a:tc rowSpan="2">
                  <a:txBody>
                    <a:bodyPr/>
                    <a:lstStyle/>
                    <a:p>
                      <a:pPr>
                        <a:lnSpc>
                          <a:spcPct val="100000"/>
                        </a:lnSpc>
                      </a:pPr>
                      <a:r>
                        <a:rPr lang="es-CO" sz="900" b="0" strike="noStrike" spc="-1">
                          <a:solidFill>
                            <a:srgbClr val="000000"/>
                          </a:solidFill>
                          <a:latin typeface="Arial"/>
                          <a:ea typeface="Arial"/>
                        </a:rPr>
                        <a:t>Pacific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Cali</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1.9989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9.0163e+04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-0.1534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1.9989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9.0163e+04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-0.1507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Quibdó</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-0.0678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20.5050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0.1648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-0.0675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20.5302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0.1479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9960">
                <a:tc rowSpan="2">
                  <a:txBody>
                    <a:bodyPr/>
                    <a:lstStyle/>
                    <a:p>
                      <a:pPr>
                        <a:lnSpc>
                          <a:spcPct val="100000"/>
                        </a:lnSpc>
                      </a:pPr>
                      <a:r>
                        <a:rPr lang="es-CO" sz="900" b="0" strike="noStrike" spc="-1">
                          <a:solidFill>
                            <a:srgbClr val="000000"/>
                          </a:solidFill>
                          <a:latin typeface="Arial"/>
                          <a:ea typeface="Arial"/>
                        </a:rPr>
                        <a:t>Andean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Medellín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-0.1292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17.8877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0.2884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-0.1300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17.8652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0.2943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Bogota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0.0391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13.4097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0.0624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0.0401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13.4938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0.0354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sp>
        <p:nvSpPr>
          <p:cNvPr id="398"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CBFB2DB-FFD7-4B3B-A71F-19D077A9462E}" type="slidenum">
              <a:rPr lang="es-CO" sz="1000" b="0" strike="noStrike" spc="-1">
                <a:solidFill>
                  <a:srgbClr val="595959"/>
                </a:solidFill>
                <a:latin typeface="Arial"/>
                <a:ea typeface="Arial"/>
              </a:rPr>
              <a:t>17</a:t>
            </a:fld>
            <a:endParaRPr lang="es-CO" sz="10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ustomShape 1"/>
          <p:cNvSpPr/>
          <p:nvPr/>
        </p:nvSpPr>
        <p:spPr>
          <a:xfrm>
            <a:off x="2748600" y="306936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0" name="CustomShape 2"/>
          <p:cNvSpPr/>
          <p:nvPr/>
        </p:nvSpPr>
        <p:spPr>
          <a:xfrm>
            <a:off x="2741760" y="109008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1"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2"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3" name="CustomShape 5"/>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04" name="CustomShape 6"/>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05" name="Imagen 3"/>
          <p:cNvPicPr/>
          <p:nvPr/>
        </p:nvPicPr>
        <p:blipFill>
          <a:blip r:embed="rId2"/>
          <a:stretch/>
        </p:blipFill>
        <p:spPr>
          <a:xfrm>
            <a:off x="1039680" y="1264320"/>
            <a:ext cx="1097640" cy="795600"/>
          </a:xfrm>
          <a:prstGeom prst="rect">
            <a:avLst/>
          </a:prstGeom>
          <a:ln>
            <a:noFill/>
          </a:ln>
        </p:spPr>
      </p:pic>
      <p:pic>
        <p:nvPicPr>
          <p:cNvPr id="406" name="Imagen 8"/>
          <p:cNvPicPr/>
          <p:nvPr/>
        </p:nvPicPr>
        <p:blipFill>
          <a:blip r:embed="rId3"/>
          <a:stretch/>
        </p:blipFill>
        <p:spPr>
          <a:xfrm>
            <a:off x="1032840" y="2107440"/>
            <a:ext cx="1097640" cy="795600"/>
          </a:xfrm>
          <a:prstGeom prst="rect">
            <a:avLst/>
          </a:prstGeom>
          <a:ln>
            <a:noFill/>
          </a:ln>
        </p:spPr>
      </p:pic>
      <p:pic>
        <p:nvPicPr>
          <p:cNvPr id="407" name="Imagen 9"/>
          <p:cNvPicPr/>
          <p:nvPr/>
        </p:nvPicPr>
        <p:blipFill>
          <a:blip r:embed="rId4"/>
          <a:stretch/>
        </p:blipFill>
        <p:spPr>
          <a:xfrm>
            <a:off x="1026000" y="3125160"/>
            <a:ext cx="1111680" cy="802440"/>
          </a:xfrm>
          <a:prstGeom prst="rect">
            <a:avLst/>
          </a:prstGeom>
          <a:ln>
            <a:noFill/>
          </a:ln>
        </p:spPr>
      </p:pic>
      <p:pic>
        <p:nvPicPr>
          <p:cNvPr id="408" name="Imagen 18"/>
          <p:cNvPicPr/>
          <p:nvPr/>
        </p:nvPicPr>
        <p:blipFill>
          <a:blip r:embed="rId5"/>
          <a:stretch/>
        </p:blipFill>
        <p:spPr>
          <a:xfrm>
            <a:off x="1026000" y="4024080"/>
            <a:ext cx="1111680" cy="802440"/>
          </a:xfrm>
          <a:prstGeom prst="rect">
            <a:avLst/>
          </a:prstGeom>
          <a:ln>
            <a:noFill/>
          </a:ln>
        </p:spPr>
      </p:pic>
      <p:sp>
        <p:nvSpPr>
          <p:cNvPr id="409" name="CustomShape 7"/>
          <p:cNvSpPr/>
          <p:nvPr/>
        </p:nvSpPr>
        <p:spPr>
          <a:xfrm>
            <a:off x="611280" y="71532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Pressure.</a:t>
            </a:r>
            <a:endParaRPr lang="es-CO" sz="1600" b="0" strike="noStrike" spc="-1">
              <a:latin typeface="Arial"/>
            </a:endParaRPr>
          </a:p>
        </p:txBody>
      </p:sp>
      <p:pic>
        <p:nvPicPr>
          <p:cNvPr id="410" name="Imagen 20"/>
          <p:cNvPicPr/>
          <p:nvPr/>
        </p:nvPicPr>
        <p:blipFill>
          <a:blip r:embed="rId6"/>
          <a:stretch/>
        </p:blipFill>
        <p:spPr>
          <a:xfrm>
            <a:off x="2849760" y="1129680"/>
            <a:ext cx="2541240" cy="1844280"/>
          </a:xfrm>
          <a:prstGeom prst="rect">
            <a:avLst/>
          </a:prstGeom>
          <a:ln>
            <a:noFill/>
          </a:ln>
        </p:spPr>
      </p:pic>
      <p:pic>
        <p:nvPicPr>
          <p:cNvPr id="411" name="Imagen 21"/>
          <p:cNvPicPr/>
          <p:nvPr/>
        </p:nvPicPr>
        <p:blipFill>
          <a:blip r:embed="rId7"/>
          <a:stretch/>
        </p:blipFill>
        <p:spPr>
          <a:xfrm>
            <a:off x="5824080" y="1129680"/>
            <a:ext cx="2541240" cy="1844280"/>
          </a:xfrm>
          <a:prstGeom prst="rect">
            <a:avLst/>
          </a:prstGeom>
          <a:ln>
            <a:noFill/>
          </a:ln>
        </p:spPr>
      </p:pic>
      <p:pic>
        <p:nvPicPr>
          <p:cNvPr id="412" name="Imagen 23"/>
          <p:cNvPicPr/>
          <p:nvPr/>
        </p:nvPicPr>
        <p:blipFill>
          <a:blip r:embed="rId8"/>
          <a:stretch/>
        </p:blipFill>
        <p:spPr>
          <a:xfrm>
            <a:off x="2849760" y="3097440"/>
            <a:ext cx="2541240" cy="1844280"/>
          </a:xfrm>
          <a:prstGeom prst="rect">
            <a:avLst/>
          </a:prstGeom>
          <a:ln>
            <a:noFill/>
          </a:ln>
        </p:spPr>
      </p:pic>
      <p:pic>
        <p:nvPicPr>
          <p:cNvPr id="413" name="Imagen 5"/>
          <p:cNvPicPr/>
          <p:nvPr/>
        </p:nvPicPr>
        <p:blipFill>
          <a:blip r:embed="rId9"/>
          <a:stretch/>
        </p:blipFill>
        <p:spPr>
          <a:xfrm>
            <a:off x="5862600" y="3132000"/>
            <a:ext cx="2491560" cy="1806120"/>
          </a:xfrm>
          <a:prstGeom prst="rect">
            <a:avLst/>
          </a:prstGeom>
          <a:ln>
            <a:noFill/>
          </a:ln>
        </p:spPr>
      </p:pic>
      <p:sp>
        <p:nvSpPr>
          <p:cNvPr id="414"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
        <p:nvSpPr>
          <p:cNvPr id="415"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813B9B8-6264-474B-A124-7BF27D9BC368}" type="slidenum">
              <a:rPr lang="es-CO" sz="1000" b="0" strike="noStrike" spc="-1">
                <a:solidFill>
                  <a:srgbClr val="595959"/>
                </a:solidFill>
                <a:latin typeface="Arial"/>
                <a:ea typeface="Arial"/>
              </a:rPr>
              <a:t>18</a:t>
            </a:fld>
            <a:endParaRPr lang="es-CO" sz="10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Imagen 3"/>
          <p:cNvPicPr/>
          <p:nvPr/>
        </p:nvPicPr>
        <p:blipFill>
          <a:blip r:embed="rId2"/>
          <a:srcRect l="9688" t="4307" r="73693" b="51612"/>
          <a:stretch/>
        </p:blipFill>
        <p:spPr>
          <a:xfrm>
            <a:off x="270000" y="361800"/>
            <a:ext cx="1737720" cy="2414880"/>
          </a:xfrm>
          <a:prstGeom prst="rect">
            <a:avLst/>
          </a:prstGeom>
          <a:ln>
            <a:noFill/>
          </a:ln>
        </p:spPr>
      </p:pic>
      <p:pic>
        <p:nvPicPr>
          <p:cNvPr id="417" name="Imagen 2"/>
          <p:cNvPicPr/>
          <p:nvPr/>
        </p:nvPicPr>
        <p:blipFill>
          <a:blip r:embed="rId3"/>
          <a:srcRect l="10060" t="5249" r="73582" b="49709"/>
          <a:stretch/>
        </p:blipFill>
        <p:spPr>
          <a:xfrm>
            <a:off x="5481360" y="412920"/>
            <a:ext cx="1685520" cy="2440080"/>
          </a:xfrm>
          <a:prstGeom prst="rect">
            <a:avLst/>
          </a:prstGeom>
          <a:ln>
            <a:noFill/>
          </a:ln>
        </p:spPr>
      </p:pic>
      <p:pic>
        <p:nvPicPr>
          <p:cNvPr id="418" name="Imagen 3"/>
          <p:cNvPicPr/>
          <p:nvPr/>
        </p:nvPicPr>
        <p:blipFill>
          <a:blip r:embed="rId2"/>
          <a:srcRect l="58311" t="2849" r="25070" b="53070"/>
          <a:stretch/>
        </p:blipFill>
        <p:spPr>
          <a:xfrm>
            <a:off x="1991160" y="285120"/>
            <a:ext cx="1755720" cy="2440080"/>
          </a:xfrm>
          <a:prstGeom prst="rect">
            <a:avLst/>
          </a:prstGeom>
          <a:ln>
            <a:noFill/>
          </a:ln>
        </p:spPr>
      </p:pic>
      <p:pic>
        <p:nvPicPr>
          <p:cNvPr id="419" name="Imagen 3"/>
          <p:cNvPicPr/>
          <p:nvPr/>
        </p:nvPicPr>
        <p:blipFill>
          <a:blip r:embed="rId2"/>
          <a:srcRect l="9880" t="51198" r="73502" b="4718"/>
          <a:stretch/>
        </p:blipFill>
        <p:spPr>
          <a:xfrm>
            <a:off x="198360" y="2696400"/>
            <a:ext cx="1828440" cy="2290680"/>
          </a:xfrm>
          <a:prstGeom prst="rect">
            <a:avLst/>
          </a:prstGeom>
          <a:ln>
            <a:noFill/>
          </a:ln>
        </p:spPr>
      </p:pic>
      <p:pic>
        <p:nvPicPr>
          <p:cNvPr id="420" name="Imagen 3"/>
          <p:cNvPicPr/>
          <p:nvPr/>
        </p:nvPicPr>
        <p:blipFill>
          <a:blip r:embed="rId2"/>
          <a:srcRect l="26655" t="51198" r="56726" b="4718"/>
          <a:stretch/>
        </p:blipFill>
        <p:spPr>
          <a:xfrm>
            <a:off x="2143440" y="2714400"/>
            <a:ext cx="1793520" cy="2290680"/>
          </a:xfrm>
          <a:prstGeom prst="rect">
            <a:avLst/>
          </a:prstGeom>
          <a:ln>
            <a:noFill/>
          </a:ln>
        </p:spPr>
      </p:pic>
      <p:pic>
        <p:nvPicPr>
          <p:cNvPr id="421" name="Imagen 2"/>
          <p:cNvPicPr/>
          <p:nvPr/>
        </p:nvPicPr>
        <p:blipFill>
          <a:blip r:embed="rId3"/>
          <a:srcRect l="10060" t="5249" r="73582" b="49709"/>
          <a:stretch/>
        </p:blipFill>
        <p:spPr>
          <a:xfrm>
            <a:off x="7081200" y="361800"/>
            <a:ext cx="1755720" cy="2541960"/>
          </a:xfrm>
          <a:prstGeom prst="rect">
            <a:avLst/>
          </a:prstGeom>
          <a:ln>
            <a:noFill/>
          </a:ln>
        </p:spPr>
      </p:pic>
      <p:pic>
        <p:nvPicPr>
          <p:cNvPr id="422" name="Imagen 2"/>
          <p:cNvPicPr/>
          <p:nvPr/>
        </p:nvPicPr>
        <p:blipFill>
          <a:blip r:embed="rId3"/>
          <a:srcRect l="9831" t="50491" r="73811" b="4471"/>
          <a:stretch/>
        </p:blipFill>
        <p:spPr>
          <a:xfrm>
            <a:off x="5597640" y="2740320"/>
            <a:ext cx="1597680" cy="2313000"/>
          </a:xfrm>
          <a:prstGeom prst="rect">
            <a:avLst/>
          </a:prstGeom>
          <a:ln>
            <a:noFill/>
          </a:ln>
        </p:spPr>
      </p:pic>
      <p:pic>
        <p:nvPicPr>
          <p:cNvPr id="423" name="Imagen 2"/>
          <p:cNvPicPr/>
          <p:nvPr/>
        </p:nvPicPr>
        <p:blipFill>
          <a:blip r:embed="rId3"/>
          <a:srcRect l="27723" t="48525" r="55920" b="6433"/>
          <a:stretch/>
        </p:blipFill>
        <p:spPr>
          <a:xfrm>
            <a:off x="7387560" y="2685240"/>
            <a:ext cx="1597680" cy="2313000"/>
          </a:xfrm>
          <a:prstGeom prst="rect">
            <a:avLst/>
          </a:prstGeom>
          <a:ln>
            <a:noFill/>
          </a:ln>
        </p:spPr>
      </p:pic>
      <p:pic>
        <p:nvPicPr>
          <p:cNvPr id="424" name="Imagen 5"/>
          <p:cNvPicPr/>
          <p:nvPr/>
        </p:nvPicPr>
        <p:blipFill>
          <a:blip r:embed="rId4"/>
          <a:stretch/>
        </p:blipFill>
        <p:spPr>
          <a:xfrm>
            <a:off x="3684960" y="2519640"/>
            <a:ext cx="2013840" cy="439920"/>
          </a:xfrm>
          <a:prstGeom prst="rect">
            <a:avLst/>
          </a:prstGeom>
          <a:ln>
            <a:noFill/>
          </a:ln>
        </p:spPr>
      </p:pic>
      <p:sp>
        <p:nvSpPr>
          <p:cNvPr id="425"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621F0E3-CCED-4FFC-8E98-C6A5C8CE8DEB}" type="slidenum">
              <a:rPr lang="es-CO" sz="1000" b="0" strike="noStrike" spc="-1">
                <a:solidFill>
                  <a:srgbClr val="595959"/>
                </a:solidFill>
                <a:latin typeface="Arial"/>
                <a:ea typeface="Arial"/>
              </a:rPr>
              <a:t>19</a:t>
            </a:fld>
            <a:endParaRPr lang="es-CO" sz="1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1"/>
          <p:cNvGraphicFramePr/>
          <p:nvPr>
            <p:extLst>
              <p:ext uri="{D42A27DB-BD31-4B8C-83A1-F6EECF244321}">
                <p14:modId xmlns:p14="http://schemas.microsoft.com/office/powerpoint/2010/main" val="3728529365"/>
              </p:ext>
            </p:extLst>
          </p:nvPr>
        </p:nvGraphicFramePr>
        <p:xfrm>
          <a:off x="1283040" y="1465560"/>
          <a:ext cx="6986520" cy="329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1" name="CustomShape 1"/>
          <p:cNvSpPr/>
          <p:nvPr/>
        </p:nvSpPr>
        <p:spPr>
          <a:xfrm>
            <a:off x="-1080" y="211320"/>
            <a:ext cx="4573440" cy="57204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DejaVu Sans"/>
              </a:rPr>
              <a:t>OUTLINE</a:t>
            </a:r>
            <a:endParaRPr lang="es-CO" sz="2800" b="0" strike="noStrike" spc="-1">
              <a:latin typeface="Arial"/>
            </a:endParaRPr>
          </a:p>
        </p:txBody>
      </p:sp>
      <p:sp>
        <p:nvSpPr>
          <p:cNvPr id="242"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75AB8FD2-23FD-4BFD-A637-9F1F63CFDA7A}" type="slidenum">
              <a:rPr lang="es-CO" sz="1000" b="0" strike="noStrike" spc="-1">
                <a:solidFill>
                  <a:srgbClr val="595959"/>
                </a:solidFill>
                <a:latin typeface="Arial"/>
                <a:ea typeface="Arial"/>
              </a:rPr>
              <a:t>2</a:t>
            </a:fld>
            <a:endParaRPr lang="es-CO" sz="10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 Summary</a:t>
            </a:r>
            <a:endParaRPr lang="es-CO" sz="2400" b="0" strike="noStrike" spc="-1">
              <a:latin typeface="Arial"/>
            </a:endParaRPr>
          </a:p>
        </p:txBody>
      </p:sp>
      <p:sp>
        <p:nvSpPr>
          <p:cNvPr id="427" name="CustomShape 2"/>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Pressure.</a:t>
            </a:r>
            <a:endParaRPr lang="es-CO" sz="1600" b="0" strike="noStrike" spc="-1">
              <a:latin typeface="Arial"/>
            </a:endParaRPr>
          </a:p>
        </p:txBody>
      </p:sp>
      <p:graphicFrame>
        <p:nvGraphicFramePr>
          <p:cNvPr id="428" name="Table 3"/>
          <p:cNvGraphicFramePr/>
          <p:nvPr/>
        </p:nvGraphicFramePr>
        <p:xfrm>
          <a:off x="442080" y="32400"/>
          <a:ext cx="7215480" cy="2359800"/>
        </p:xfrm>
        <a:graphic>
          <a:graphicData uri="http://schemas.openxmlformats.org/drawingml/2006/table">
            <a:tbl>
              <a:tblPr/>
              <a:tblGrid>
                <a:gridCol w="1464480">
                  <a:extLst>
                    <a:ext uri="{9D8B030D-6E8A-4147-A177-3AD203B41FA5}">
                      <a16:colId xmlns:a16="http://schemas.microsoft.com/office/drawing/2014/main" val="20000"/>
                    </a:ext>
                  </a:extLst>
                </a:gridCol>
                <a:gridCol w="975960">
                  <a:extLst>
                    <a:ext uri="{9D8B030D-6E8A-4147-A177-3AD203B41FA5}">
                      <a16:colId xmlns:a16="http://schemas.microsoft.com/office/drawing/2014/main" val="20001"/>
                    </a:ext>
                  </a:extLst>
                </a:gridCol>
                <a:gridCol w="731880">
                  <a:extLst>
                    <a:ext uri="{9D8B030D-6E8A-4147-A177-3AD203B41FA5}">
                      <a16:colId xmlns:a16="http://schemas.microsoft.com/office/drawing/2014/main" val="20002"/>
                    </a:ext>
                  </a:extLst>
                </a:gridCol>
                <a:gridCol w="894600">
                  <a:extLst>
                    <a:ext uri="{9D8B030D-6E8A-4147-A177-3AD203B41FA5}">
                      <a16:colId xmlns:a16="http://schemas.microsoft.com/office/drawing/2014/main" val="20003"/>
                    </a:ext>
                  </a:extLst>
                </a:gridCol>
                <a:gridCol w="731880">
                  <a:extLst>
                    <a:ext uri="{9D8B030D-6E8A-4147-A177-3AD203B41FA5}">
                      <a16:colId xmlns:a16="http://schemas.microsoft.com/office/drawing/2014/main" val="20004"/>
                    </a:ext>
                  </a:extLst>
                </a:gridCol>
                <a:gridCol w="650520">
                  <a:extLst>
                    <a:ext uri="{9D8B030D-6E8A-4147-A177-3AD203B41FA5}">
                      <a16:colId xmlns:a16="http://schemas.microsoft.com/office/drawing/2014/main" val="20005"/>
                    </a:ext>
                  </a:extLst>
                </a:gridCol>
                <a:gridCol w="948960">
                  <a:extLst>
                    <a:ext uri="{9D8B030D-6E8A-4147-A177-3AD203B41FA5}">
                      <a16:colId xmlns:a16="http://schemas.microsoft.com/office/drawing/2014/main" val="20006"/>
                    </a:ext>
                  </a:extLst>
                </a:gridCol>
                <a:gridCol w="817560">
                  <a:extLst>
                    <a:ext uri="{9D8B030D-6E8A-4147-A177-3AD203B41FA5}">
                      <a16:colId xmlns:a16="http://schemas.microsoft.com/office/drawing/2014/main" val="20007"/>
                    </a:ext>
                  </a:extLst>
                </a:gridCol>
              </a:tblGrid>
              <a:tr h="20628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800" b="1" strike="noStrike" spc="-1">
                          <a:solidFill>
                            <a:srgbClr val="FFFFFF"/>
                          </a:solidFill>
                          <a:latin typeface="Arial"/>
                          <a:ea typeface="Arial"/>
                        </a:rPr>
                        <a:t>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800" b="1" strike="noStrike" spc="-1">
                          <a:solidFill>
                            <a:srgbClr val="FFFFFF"/>
                          </a:solidFill>
                          <a:latin typeface="Arial"/>
                          <a:ea typeface="Arial"/>
                        </a:rPr>
                        <a:t>No 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0628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6720">
                <a:tc>
                  <a:txBody>
                    <a:bodyPr/>
                    <a:lstStyle/>
                    <a:p>
                      <a:pPr>
                        <a:lnSpc>
                          <a:spcPct val="100000"/>
                        </a:lnSpc>
                      </a:pPr>
                      <a:r>
                        <a:rPr lang="es-CO" sz="800" b="0" strike="noStrike" spc="-1">
                          <a:solidFill>
                            <a:srgbClr val="000000"/>
                          </a:solidFill>
                          <a:latin typeface="Arial"/>
                          <a:ea typeface="Arial"/>
                        </a:rPr>
                        <a:t>Amazonian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1" strike="noStrike" spc="-1">
                          <a:solidFill>
                            <a:srgbClr val="000000"/>
                          </a:solidFill>
                          <a:latin typeface="Arial"/>
                          <a:ea typeface="Arial"/>
                        </a:rPr>
                        <a:t>Leticia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9.6601e+04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-0.0125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9.6601e+04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-0.0152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6720">
                <a:tc rowSpan="4">
                  <a:txBody>
                    <a:bodyPr/>
                    <a:lstStyle/>
                    <a:p>
                      <a:pPr>
                        <a:lnSpc>
                          <a:spcPct val="100000"/>
                        </a:lnSpc>
                      </a:pPr>
                      <a:r>
                        <a:rPr lang="es-CO" sz="800" b="0" strike="noStrike" spc="-1">
                          <a:solidFill>
                            <a:srgbClr val="000000"/>
                          </a:solidFill>
                          <a:latin typeface="Arial"/>
                          <a:ea typeface="Arial"/>
                        </a:rPr>
                        <a:t>Caribbean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Santa Marta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-0.0086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9.7395e+04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-0.1962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9.7395e+04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-0.2130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Riohacha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-0.0047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9.7055e+04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-0.2624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9.7055e+04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-0.2770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Cartagena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-0.0052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7.9772e+04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-0.3116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-0.0053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7.9768e+04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-0.3030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Barranquilla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-0.0063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9.7416e+04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0.1440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-0.0063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9.7411e+04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0.1605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6720">
                <a:tc rowSpan="2">
                  <a:txBody>
                    <a:bodyPr/>
                    <a:lstStyle/>
                    <a:p>
                      <a:pPr>
                        <a:lnSpc>
                          <a:spcPct val="100000"/>
                        </a:lnSpc>
                      </a:pPr>
                      <a:r>
                        <a:rPr lang="es-CO" sz="800" b="0" strike="noStrike" spc="-1">
                          <a:solidFill>
                            <a:srgbClr val="000000"/>
                          </a:solidFill>
                          <a:latin typeface="Arial"/>
                          <a:ea typeface="Arial"/>
                        </a:rPr>
                        <a:t>Pacific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Cali</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7.4987e+04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-0.2851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7.4990e+04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-0.2795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Quibdó</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-0.0074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8.1397e+04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-0.2002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-0.0074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8.1393e+04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-0.2003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6720">
                <a:tc rowSpan="2">
                  <a:txBody>
                    <a:bodyPr/>
                    <a:lstStyle/>
                    <a:p>
                      <a:pPr>
                        <a:lnSpc>
                          <a:spcPct val="100000"/>
                        </a:lnSpc>
                      </a:pPr>
                      <a:r>
                        <a:rPr lang="es-CO" sz="800" b="0" strike="noStrike" spc="-1">
                          <a:solidFill>
                            <a:srgbClr val="000000"/>
                          </a:solidFill>
                          <a:latin typeface="Arial"/>
                          <a:ea typeface="Arial"/>
                        </a:rPr>
                        <a:t>Andean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Medellín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7.3650e+04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0.0430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7.3650e+04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0.0632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34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Bogota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6.7610e+04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-0.0805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6.7603e+04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-0.0534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graphicFrame>
        <p:nvGraphicFramePr>
          <p:cNvPr id="429" name="Table 4"/>
          <p:cNvGraphicFramePr/>
          <p:nvPr/>
        </p:nvGraphicFramePr>
        <p:xfrm>
          <a:off x="463680" y="2404440"/>
          <a:ext cx="7214400" cy="2620800"/>
        </p:xfrm>
        <a:graphic>
          <a:graphicData uri="http://schemas.openxmlformats.org/drawingml/2006/table">
            <a:tbl>
              <a:tblPr/>
              <a:tblGrid>
                <a:gridCol w="1441080">
                  <a:extLst>
                    <a:ext uri="{9D8B030D-6E8A-4147-A177-3AD203B41FA5}">
                      <a16:colId xmlns:a16="http://schemas.microsoft.com/office/drawing/2014/main" val="20000"/>
                    </a:ext>
                  </a:extLst>
                </a:gridCol>
                <a:gridCol w="1037880">
                  <a:extLst>
                    <a:ext uri="{9D8B030D-6E8A-4147-A177-3AD203B41FA5}">
                      <a16:colId xmlns:a16="http://schemas.microsoft.com/office/drawing/2014/main" val="20001"/>
                    </a:ext>
                  </a:extLst>
                </a:gridCol>
                <a:gridCol w="743040">
                  <a:extLst>
                    <a:ext uri="{9D8B030D-6E8A-4147-A177-3AD203B41FA5}">
                      <a16:colId xmlns:a16="http://schemas.microsoft.com/office/drawing/2014/main" val="20002"/>
                    </a:ext>
                  </a:extLst>
                </a:gridCol>
                <a:gridCol w="859680">
                  <a:extLst>
                    <a:ext uri="{9D8B030D-6E8A-4147-A177-3AD203B41FA5}">
                      <a16:colId xmlns:a16="http://schemas.microsoft.com/office/drawing/2014/main" val="20003"/>
                    </a:ext>
                  </a:extLst>
                </a:gridCol>
                <a:gridCol w="738720">
                  <a:extLst>
                    <a:ext uri="{9D8B030D-6E8A-4147-A177-3AD203B41FA5}">
                      <a16:colId xmlns:a16="http://schemas.microsoft.com/office/drawing/2014/main" val="20004"/>
                    </a:ext>
                  </a:extLst>
                </a:gridCol>
                <a:gridCol w="641520">
                  <a:extLst>
                    <a:ext uri="{9D8B030D-6E8A-4147-A177-3AD203B41FA5}">
                      <a16:colId xmlns:a16="http://schemas.microsoft.com/office/drawing/2014/main" val="20005"/>
                    </a:ext>
                  </a:extLst>
                </a:gridCol>
                <a:gridCol w="946800">
                  <a:extLst>
                    <a:ext uri="{9D8B030D-6E8A-4147-A177-3AD203B41FA5}">
                      <a16:colId xmlns:a16="http://schemas.microsoft.com/office/drawing/2014/main" val="20006"/>
                    </a:ext>
                  </a:extLst>
                </a:gridCol>
                <a:gridCol w="806040">
                  <a:extLst>
                    <a:ext uri="{9D8B030D-6E8A-4147-A177-3AD203B41FA5}">
                      <a16:colId xmlns:a16="http://schemas.microsoft.com/office/drawing/2014/main" val="20007"/>
                    </a:ext>
                  </a:extLst>
                </a:gridCol>
              </a:tblGrid>
              <a:tr h="20628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800" b="1" strike="noStrike" spc="-1">
                          <a:solidFill>
                            <a:srgbClr val="FFFFFF"/>
                          </a:solidFill>
                          <a:latin typeface="Arial"/>
                          <a:ea typeface="Arial"/>
                        </a:rPr>
                        <a:t>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800" b="1" strike="noStrike" spc="-1">
                          <a:solidFill>
                            <a:srgbClr val="FFFFFF"/>
                          </a:solidFill>
                          <a:latin typeface="Arial"/>
                          <a:ea typeface="Arial"/>
                        </a:rPr>
                        <a:t>No 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0628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323640">
                <a:tc>
                  <a:txBody>
                    <a:bodyPr/>
                    <a:lstStyle/>
                    <a:p>
                      <a:pPr>
                        <a:lnSpc>
                          <a:spcPct val="100000"/>
                        </a:lnSpc>
                      </a:pPr>
                      <a:r>
                        <a:rPr lang="es-CO" sz="800" b="0" strike="noStrike" spc="-1">
                          <a:solidFill>
                            <a:srgbClr val="000000"/>
                          </a:solidFill>
                          <a:latin typeface="Arial"/>
                          <a:ea typeface="Arial"/>
                        </a:rPr>
                        <a:t>Amazonian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1" strike="noStrike" spc="-1">
                          <a:solidFill>
                            <a:srgbClr val="000000"/>
                          </a:solidFill>
                          <a:latin typeface="Arial"/>
                          <a:ea typeface="Arial"/>
                        </a:rPr>
                        <a:t>Leticia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9.6052e+04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-0.0636</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9.6062e+04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-0.0615</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323640">
                <a:tc rowSpan="4">
                  <a:txBody>
                    <a:bodyPr/>
                    <a:lstStyle/>
                    <a:p>
                      <a:pPr>
                        <a:lnSpc>
                          <a:spcPct val="100000"/>
                        </a:lnSpc>
                      </a:pPr>
                      <a:r>
                        <a:rPr lang="es-CO" sz="800" b="0" strike="noStrike" spc="-1">
                          <a:solidFill>
                            <a:srgbClr val="000000"/>
                          </a:solidFill>
                          <a:latin typeface="Arial"/>
                          <a:ea typeface="Arial"/>
                        </a:rPr>
                        <a:t>Caribbean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Santa Marta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-0.0090</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9.5962e+04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-0.2945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-0.0091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9.5959e+04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-0.2987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32364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Riohacha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9.8457e+04</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-0.0918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9.8462e+04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-0.0821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Cartagena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-0.0045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9.3350e+04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-0.2733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-0.0046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9.3346e+04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-0.2789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Barranquilla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0.0221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0.0489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8.4098e+04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0.0455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06280">
                <a:tc rowSpan="2">
                  <a:txBody>
                    <a:bodyPr/>
                    <a:lstStyle/>
                    <a:p>
                      <a:pPr>
                        <a:lnSpc>
                          <a:spcPct val="100000"/>
                        </a:lnSpc>
                      </a:pPr>
                      <a:r>
                        <a:rPr lang="es-CO" sz="800" b="0" strike="noStrike" spc="-1">
                          <a:solidFill>
                            <a:srgbClr val="000000"/>
                          </a:solidFill>
                          <a:latin typeface="Arial"/>
                          <a:ea typeface="Arial"/>
                        </a:rPr>
                        <a:t>Pacific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Cali</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8.2567e+04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-0.1454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-0.1179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8.2568e+04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-0.1417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Quibdó</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0.0231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8.4191e+04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-0.0013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0.0231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-0.0053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06280">
                <a:tc rowSpan="2">
                  <a:txBody>
                    <a:bodyPr/>
                    <a:lstStyle/>
                    <a:p>
                      <a:pPr>
                        <a:lnSpc>
                          <a:spcPct val="100000"/>
                        </a:lnSpc>
                      </a:pPr>
                      <a:r>
                        <a:rPr lang="es-CO" sz="800" b="0" strike="noStrike" spc="-1">
                          <a:solidFill>
                            <a:srgbClr val="000000"/>
                          </a:solidFill>
                          <a:latin typeface="Arial"/>
                          <a:ea typeface="Arial"/>
                        </a:rPr>
                        <a:t>Andean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Medellín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7.4288e+04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-0.1300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7.4289e+04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-0.1259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Bogota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6.5671e+04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-0.1396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6.5670e+04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-0.1272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sp>
        <p:nvSpPr>
          <p:cNvPr id="430"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A7ECE01-92BA-40FC-B765-EE846F0E2576}" type="slidenum">
              <a:rPr lang="es-CO" sz="1000" b="0" strike="noStrike" spc="-1">
                <a:solidFill>
                  <a:srgbClr val="595959"/>
                </a:solidFill>
                <a:latin typeface="Arial"/>
                <a:ea typeface="Arial"/>
              </a:rPr>
              <a:t>20</a:t>
            </a:fld>
            <a:endParaRPr lang="es-CO" sz="1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2741760" y="3076200"/>
            <a:ext cx="5763240" cy="1895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2" name="CustomShape 2"/>
          <p:cNvSpPr/>
          <p:nvPr/>
        </p:nvSpPr>
        <p:spPr>
          <a:xfrm>
            <a:off x="2741760" y="1096920"/>
            <a:ext cx="5763240" cy="1895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3"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4"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5" name="CustomShape 5"/>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a:t>
            </a:r>
            <a:endParaRPr lang="es-CO" sz="2400" b="0" strike="noStrike" spc="-1">
              <a:latin typeface="Arial"/>
            </a:endParaRPr>
          </a:p>
        </p:txBody>
      </p:sp>
      <p:sp>
        <p:nvSpPr>
          <p:cNvPr id="436" name="CustomShape 6"/>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September.  Temperature.</a:t>
            </a:r>
            <a:endParaRPr lang="es-CO" sz="1600" b="0" strike="noStrike" spc="-1">
              <a:latin typeface="Arial"/>
            </a:endParaRPr>
          </a:p>
        </p:txBody>
      </p:sp>
      <p:pic>
        <p:nvPicPr>
          <p:cNvPr id="437" name="Imagen 9"/>
          <p:cNvPicPr/>
          <p:nvPr/>
        </p:nvPicPr>
        <p:blipFill>
          <a:blip r:embed="rId2"/>
          <a:stretch/>
        </p:blipFill>
        <p:spPr>
          <a:xfrm>
            <a:off x="1088640" y="1319760"/>
            <a:ext cx="1041840" cy="753480"/>
          </a:xfrm>
          <a:prstGeom prst="rect">
            <a:avLst/>
          </a:prstGeom>
          <a:ln>
            <a:noFill/>
          </a:ln>
        </p:spPr>
      </p:pic>
      <p:pic>
        <p:nvPicPr>
          <p:cNvPr id="438" name="Imagen 10"/>
          <p:cNvPicPr/>
          <p:nvPr/>
        </p:nvPicPr>
        <p:blipFill>
          <a:blip r:embed="rId3"/>
          <a:stretch/>
        </p:blipFill>
        <p:spPr>
          <a:xfrm>
            <a:off x="1039680" y="2079720"/>
            <a:ext cx="1090800" cy="802440"/>
          </a:xfrm>
          <a:prstGeom prst="rect">
            <a:avLst/>
          </a:prstGeom>
          <a:ln>
            <a:noFill/>
          </a:ln>
        </p:spPr>
      </p:pic>
      <p:pic>
        <p:nvPicPr>
          <p:cNvPr id="439" name="Imagen 11"/>
          <p:cNvPicPr/>
          <p:nvPr/>
        </p:nvPicPr>
        <p:blipFill>
          <a:blip r:embed="rId4"/>
          <a:stretch/>
        </p:blipFill>
        <p:spPr>
          <a:xfrm>
            <a:off x="1039680" y="3208680"/>
            <a:ext cx="1069920" cy="767520"/>
          </a:xfrm>
          <a:prstGeom prst="rect">
            <a:avLst/>
          </a:prstGeom>
          <a:ln>
            <a:noFill/>
          </a:ln>
        </p:spPr>
      </p:pic>
      <p:pic>
        <p:nvPicPr>
          <p:cNvPr id="440" name="Imagen 12"/>
          <p:cNvPicPr/>
          <p:nvPr/>
        </p:nvPicPr>
        <p:blipFill>
          <a:blip r:embed="rId5"/>
          <a:stretch/>
        </p:blipFill>
        <p:spPr>
          <a:xfrm>
            <a:off x="1039680" y="4010040"/>
            <a:ext cx="1069920" cy="795600"/>
          </a:xfrm>
          <a:prstGeom prst="rect">
            <a:avLst/>
          </a:prstGeom>
          <a:ln>
            <a:noFill/>
          </a:ln>
        </p:spPr>
      </p:pic>
      <p:sp>
        <p:nvSpPr>
          <p:cNvPr id="441" name="CustomShape 7"/>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42" name="CustomShape 8"/>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43" name="Imagen 18"/>
          <p:cNvPicPr/>
          <p:nvPr/>
        </p:nvPicPr>
        <p:blipFill>
          <a:blip r:embed="rId6"/>
          <a:stretch/>
        </p:blipFill>
        <p:spPr>
          <a:xfrm>
            <a:off x="2918160" y="3105000"/>
            <a:ext cx="2533320" cy="1833840"/>
          </a:xfrm>
          <a:prstGeom prst="rect">
            <a:avLst/>
          </a:prstGeom>
          <a:ln>
            <a:noFill/>
          </a:ln>
        </p:spPr>
      </p:pic>
      <p:pic>
        <p:nvPicPr>
          <p:cNvPr id="444" name="Imagen 19"/>
          <p:cNvPicPr/>
          <p:nvPr/>
        </p:nvPicPr>
        <p:blipFill>
          <a:blip r:embed="rId7"/>
          <a:stretch/>
        </p:blipFill>
        <p:spPr>
          <a:xfrm>
            <a:off x="2932200" y="1118520"/>
            <a:ext cx="2533320" cy="1833840"/>
          </a:xfrm>
          <a:prstGeom prst="rect">
            <a:avLst/>
          </a:prstGeom>
          <a:ln>
            <a:noFill/>
          </a:ln>
        </p:spPr>
      </p:pic>
      <p:pic>
        <p:nvPicPr>
          <p:cNvPr id="445" name="Imagen 5"/>
          <p:cNvPicPr/>
          <p:nvPr/>
        </p:nvPicPr>
        <p:blipFill>
          <a:blip r:embed="rId8"/>
          <a:stretch/>
        </p:blipFill>
        <p:spPr>
          <a:xfrm>
            <a:off x="5765040" y="3104280"/>
            <a:ext cx="2526480" cy="1840680"/>
          </a:xfrm>
          <a:prstGeom prst="rect">
            <a:avLst/>
          </a:prstGeom>
          <a:ln>
            <a:noFill/>
          </a:ln>
        </p:spPr>
      </p:pic>
      <p:pic>
        <p:nvPicPr>
          <p:cNvPr id="446" name="Imagen 20"/>
          <p:cNvPicPr/>
          <p:nvPr/>
        </p:nvPicPr>
        <p:blipFill>
          <a:blip r:embed="rId9"/>
          <a:stretch/>
        </p:blipFill>
        <p:spPr>
          <a:xfrm>
            <a:off x="5765040" y="1117800"/>
            <a:ext cx="2526480" cy="1840680"/>
          </a:xfrm>
          <a:prstGeom prst="rect">
            <a:avLst/>
          </a:prstGeom>
          <a:ln>
            <a:noFill/>
          </a:ln>
        </p:spPr>
      </p:pic>
      <p:sp>
        <p:nvSpPr>
          <p:cNvPr id="447"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889F52A4-829F-4A93-AA8F-DF4A0CFCCA9C}" type="slidenum">
              <a:rPr lang="es-CO" sz="1000" b="0" strike="noStrike" spc="-1">
                <a:solidFill>
                  <a:srgbClr val="595959"/>
                </a:solidFill>
                <a:latin typeface="Arial"/>
                <a:ea typeface="Arial"/>
              </a:rPr>
              <a:t>21</a:t>
            </a:fld>
            <a:endParaRPr lang="es-CO" sz="10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Imagen 3"/>
          <p:cNvPicPr/>
          <p:nvPr/>
        </p:nvPicPr>
        <p:blipFill>
          <a:blip r:embed="rId2"/>
          <a:stretch/>
        </p:blipFill>
        <p:spPr>
          <a:xfrm>
            <a:off x="6040800" y="304920"/>
            <a:ext cx="3061440" cy="2266200"/>
          </a:xfrm>
          <a:prstGeom prst="rect">
            <a:avLst/>
          </a:prstGeom>
          <a:ln>
            <a:noFill/>
          </a:ln>
        </p:spPr>
      </p:pic>
      <p:pic>
        <p:nvPicPr>
          <p:cNvPr id="449" name="Imagen 4"/>
          <p:cNvPicPr/>
          <p:nvPr/>
        </p:nvPicPr>
        <p:blipFill>
          <a:blip r:embed="rId3"/>
          <a:srcRect l="8632" r="7865"/>
          <a:stretch/>
        </p:blipFill>
        <p:spPr>
          <a:xfrm>
            <a:off x="286920" y="304920"/>
            <a:ext cx="5592240" cy="2266200"/>
          </a:xfrm>
          <a:prstGeom prst="rect">
            <a:avLst/>
          </a:prstGeom>
          <a:ln>
            <a:noFill/>
          </a:ln>
        </p:spPr>
      </p:pic>
      <p:pic>
        <p:nvPicPr>
          <p:cNvPr id="450" name="Imagen 8"/>
          <p:cNvPicPr/>
          <p:nvPr/>
        </p:nvPicPr>
        <p:blipFill>
          <a:blip r:embed="rId4"/>
          <a:stretch/>
        </p:blipFill>
        <p:spPr>
          <a:xfrm>
            <a:off x="6081840" y="2683800"/>
            <a:ext cx="3061440" cy="2266200"/>
          </a:xfrm>
          <a:prstGeom prst="rect">
            <a:avLst/>
          </a:prstGeom>
          <a:ln>
            <a:noFill/>
          </a:ln>
        </p:spPr>
      </p:pic>
      <p:pic>
        <p:nvPicPr>
          <p:cNvPr id="451" name="Imagen 10"/>
          <p:cNvPicPr/>
          <p:nvPr/>
        </p:nvPicPr>
        <p:blipFill>
          <a:blip r:embed="rId5"/>
          <a:srcRect l="7358" r="6461"/>
          <a:stretch/>
        </p:blipFill>
        <p:spPr>
          <a:xfrm>
            <a:off x="205920" y="2683800"/>
            <a:ext cx="5834520" cy="2304360"/>
          </a:xfrm>
          <a:prstGeom prst="rect">
            <a:avLst/>
          </a:prstGeom>
          <a:ln>
            <a:noFill/>
          </a:ln>
        </p:spPr>
      </p:pic>
      <p:pic>
        <p:nvPicPr>
          <p:cNvPr id="452" name="Imagen 11"/>
          <p:cNvPicPr/>
          <p:nvPr/>
        </p:nvPicPr>
        <p:blipFill>
          <a:blip r:embed="rId4"/>
          <a:srcRect b="93013"/>
          <a:stretch/>
        </p:blipFill>
        <p:spPr>
          <a:xfrm>
            <a:off x="6040800" y="293400"/>
            <a:ext cx="3061440" cy="157680"/>
          </a:xfrm>
          <a:prstGeom prst="rect">
            <a:avLst/>
          </a:prstGeom>
          <a:ln>
            <a:noFill/>
          </a:ln>
        </p:spPr>
      </p:pic>
      <p:sp>
        <p:nvSpPr>
          <p:cNvPr id="453"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7D076AA-2779-44B4-B8C5-A521C5117228}" type="slidenum">
              <a:rPr lang="es-CO" sz="1000" b="0" strike="noStrike" spc="-1">
                <a:solidFill>
                  <a:srgbClr val="595959"/>
                </a:solidFill>
                <a:latin typeface="Arial"/>
                <a:ea typeface="Arial"/>
              </a:rPr>
              <a:t>22</a:t>
            </a:fld>
            <a:endParaRPr lang="es-CO" sz="10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n 5"/>
          <p:cNvPicPr/>
          <p:nvPr/>
        </p:nvPicPr>
        <p:blipFill>
          <a:blip r:embed="rId2"/>
          <a:stretch/>
        </p:blipFill>
        <p:spPr>
          <a:xfrm>
            <a:off x="-170640" y="2637000"/>
            <a:ext cx="4882680" cy="2458800"/>
          </a:xfrm>
          <a:prstGeom prst="rect">
            <a:avLst/>
          </a:prstGeom>
          <a:ln>
            <a:noFill/>
          </a:ln>
        </p:spPr>
      </p:pic>
      <p:pic>
        <p:nvPicPr>
          <p:cNvPr id="455" name="Imagen 6"/>
          <p:cNvPicPr/>
          <p:nvPr/>
        </p:nvPicPr>
        <p:blipFill>
          <a:blip r:embed="rId3"/>
          <a:srcRect l="7924" r="7412"/>
          <a:stretch/>
        </p:blipFill>
        <p:spPr>
          <a:xfrm>
            <a:off x="4412880" y="2482200"/>
            <a:ext cx="4607640" cy="2740680"/>
          </a:xfrm>
          <a:prstGeom prst="rect">
            <a:avLst/>
          </a:prstGeom>
          <a:ln>
            <a:noFill/>
          </a:ln>
        </p:spPr>
      </p:pic>
      <p:pic>
        <p:nvPicPr>
          <p:cNvPr id="456" name="Imagen 9"/>
          <p:cNvPicPr/>
          <p:nvPr/>
        </p:nvPicPr>
        <p:blipFill>
          <a:blip r:embed="rId4"/>
          <a:stretch/>
        </p:blipFill>
        <p:spPr>
          <a:xfrm>
            <a:off x="5776560" y="191160"/>
            <a:ext cx="3062160" cy="2266920"/>
          </a:xfrm>
          <a:prstGeom prst="rect">
            <a:avLst/>
          </a:prstGeom>
          <a:ln>
            <a:noFill/>
          </a:ln>
        </p:spPr>
      </p:pic>
      <p:pic>
        <p:nvPicPr>
          <p:cNvPr id="457" name="Imagen 11"/>
          <p:cNvPicPr/>
          <p:nvPr/>
        </p:nvPicPr>
        <p:blipFill>
          <a:blip r:embed="rId5"/>
          <a:srcRect l="8553" r="6336"/>
          <a:stretch/>
        </p:blipFill>
        <p:spPr>
          <a:xfrm>
            <a:off x="402120" y="173520"/>
            <a:ext cx="5240880" cy="2266920"/>
          </a:xfrm>
          <a:prstGeom prst="rect">
            <a:avLst/>
          </a:prstGeom>
          <a:ln>
            <a:noFill/>
          </a:ln>
        </p:spPr>
      </p:pic>
      <p:sp>
        <p:nvSpPr>
          <p:cNvPr id="458" name="CustomShape 1"/>
          <p:cNvSpPr/>
          <p:nvPr/>
        </p:nvSpPr>
        <p:spPr>
          <a:xfrm>
            <a:off x="1470600" y="329400"/>
            <a:ext cx="68040" cy="187632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59" name="CustomShape 2"/>
          <p:cNvSpPr/>
          <p:nvPr/>
        </p:nvSpPr>
        <p:spPr>
          <a:xfrm>
            <a:off x="4183560" y="24048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0" name="CustomShape 3"/>
          <p:cNvSpPr/>
          <p:nvPr/>
        </p:nvSpPr>
        <p:spPr>
          <a:xfrm>
            <a:off x="198000" y="2654640"/>
            <a:ext cx="4213800" cy="23144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1" name="CustomShape 4"/>
          <p:cNvSpPr/>
          <p:nvPr/>
        </p:nvSpPr>
        <p:spPr>
          <a:xfrm>
            <a:off x="4492080" y="2589480"/>
            <a:ext cx="4491360" cy="245880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2"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30E5125-978A-4BE5-B967-CF4D14394E20}" type="slidenum">
              <a:rPr lang="es-CO" sz="1000" b="0" strike="noStrike" spc="-1">
                <a:solidFill>
                  <a:srgbClr val="595959"/>
                </a:solidFill>
                <a:latin typeface="Arial"/>
                <a:ea typeface="Arial"/>
              </a:rPr>
              <a:t>23</a:t>
            </a:fld>
            <a:endParaRPr lang="es-CO" sz="10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Imagen 3"/>
          <p:cNvPicPr/>
          <p:nvPr/>
        </p:nvPicPr>
        <p:blipFill>
          <a:blip r:embed="rId2"/>
          <a:stretch/>
        </p:blipFill>
        <p:spPr>
          <a:xfrm>
            <a:off x="6039360" y="135720"/>
            <a:ext cx="3077280" cy="2307960"/>
          </a:xfrm>
          <a:prstGeom prst="rect">
            <a:avLst/>
          </a:prstGeom>
          <a:ln>
            <a:noFill/>
          </a:ln>
        </p:spPr>
      </p:pic>
      <p:pic>
        <p:nvPicPr>
          <p:cNvPr id="464" name="Imagen 4"/>
          <p:cNvPicPr/>
          <p:nvPr/>
        </p:nvPicPr>
        <p:blipFill>
          <a:blip r:embed="rId3"/>
          <a:srcRect l="8276" r="6178"/>
          <a:stretch/>
        </p:blipFill>
        <p:spPr>
          <a:xfrm>
            <a:off x="75960" y="104760"/>
            <a:ext cx="6102720" cy="2435040"/>
          </a:xfrm>
          <a:prstGeom prst="rect">
            <a:avLst/>
          </a:prstGeom>
          <a:ln>
            <a:noFill/>
          </a:ln>
        </p:spPr>
      </p:pic>
      <p:pic>
        <p:nvPicPr>
          <p:cNvPr id="465" name="Imagen 6"/>
          <p:cNvPicPr/>
          <p:nvPr/>
        </p:nvPicPr>
        <p:blipFill>
          <a:blip r:embed="rId4"/>
          <a:stretch/>
        </p:blipFill>
        <p:spPr>
          <a:xfrm>
            <a:off x="339120" y="2775240"/>
            <a:ext cx="4369320" cy="2200320"/>
          </a:xfrm>
          <a:prstGeom prst="rect">
            <a:avLst/>
          </a:prstGeom>
          <a:ln>
            <a:noFill/>
          </a:ln>
        </p:spPr>
      </p:pic>
      <p:pic>
        <p:nvPicPr>
          <p:cNvPr id="466" name="Imagen 7"/>
          <p:cNvPicPr/>
          <p:nvPr/>
        </p:nvPicPr>
        <p:blipFill>
          <a:blip r:embed="rId5"/>
          <a:stretch/>
        </p:blipFill>
        <p:spPr>
          <a:xfrm>
            <a:off x="4415760" y="2649240"/>
            <a:ext cx="4700880" cy="2367360"/>
          </a:xfrm>
          <a:prstGeom prst="rect">
            <a:avLst/>
          </a:prstGeom>
          <a:ln>
            <a:noFill/>
          </a:ln>
        </p:spPr>
      </p:pic>
      <p:pic>
        <p:nvPicPr>
          <p:cNvPr id="467" name="Imagen 5"/>
          <p:cNvPicPr/>
          <p:nvPr/>
        </p:nvPicPr>
        <p:blipFill>
          <a:blip r:embed="rId6"/>
          <a:srcRect b="92960"/>
          <a:stretch/>
        </p:blipFill>
        <p:spPr>
          <a:xfrm>
            <a:off x="6016320" y="126000"/>
            <a:ext cx="3062160" cy="158760"/>
          </a:xfrm>
          <a:prstGeom prst="rect">
            <a:avLst/>
          </a:prstGeom>
          <a:ln>
            <a:noFill/>
          </a:ln>
        </p:spPr>
      </p:pic>
      <p:sp>
        <p:nvSpPr>
          <p:cNvPr id="468" name="CustomShape 1"/>
          <p:cNvSpPr/>
          <p:nvPr/>
        </p:nvSpPr>
        <p:spPr>
          <a:xfrm>
            <a:off x="1295280" y="31104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9" name="CustomShape 2"/>
          <p:cNvSpPr/>
          <p:nvPr/>
        </p:nvSpPr>
        <p:spPr>
          <a:xfrm>
            <a:off x="4462920" y="28584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7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DBC25F6-C20D-430B-94EA-F331685E3EE8}" type="slidenum">
              <a:rPr lang="es-CO" sz="1000" b="0" strike="noStrike" spc="-1">
                <a:solidFill>
                  <a:srgbClr val="595959"/>
                </a:solidFill>
                <a:latin typeface="Arial"/>
                <a:ea typeface="Arial"/>
              </a:rPr>
              <a:t>24</a:t>
            </a:fld>
            <a:endParaRPr lang="es-CO" sz="1000" b="0" strike="noStrike" spc="-1">
              <a:latin typeface="Arial"/>
            </a:endParaRPr>
          </a:p>
        </p:txBody>
      </p:sp>
      <p:pic>
        <p:nvPicPr>
          <p:cNvPr id="471" name="Imagen 9"/>
          <p:cNvPicPr/>
          <p:nvPr/>
        </p:nvPicPr>
        <p:blipFill>
          <a:blip r:embed="rId7"/>
          <a:srcRect l="8553" t="93613" r="6336"/>
          <a:stretch/>
        </p:blipFill>
        <p:spPr>
          <a:xfrm>
            <a:off x="360360" y="2399760"/>
            <a:ext cx="5776200" cy="15876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CustomShape 1"/>
          <p:cNvSpPr/>
          <p:nvPr/>
        </p:nvSpPr>
        <p:spPr>
          <a:xfrm>
            <a:off x="5208120" y="151560"/>
            <a:ext cx="376848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000" b="0" strike="noStrike" spc="-1">
                <a:solidFill>
                  <a:srgbClr val="000000"/>
                </a:solidFill>
                <a:latin typeface="Arial"/>
                <a:ea typeface="Arial"/>
              </a:rPr>
              <a:t>Initial condition increment  August 18 - 00 horas Domain 1</a:t>
            </a:r>
            <a:br/>
            <a:r>
              <a:rPr lang="es-CO" sz="2000" b="0" strike="noStrike" spc="-1">
                <a:solidFill>
                  <a:srgbClr val="000000"/>
                </a:solidFill>
                <a:latin typeface="Arial"/>
                <a:ea typeface="Arial"/>
              </a:rPr>
              <a:t>  </a:t>
            </a:r>
            <a:endParaRPr lang="es-CO" sz="2000" b="0" strike="noStrike" spc="-1">
              <a:latin typeface="Arial"/>
            </a:endParaRPr>
          </a:p>
        </p:txBody>
      </p:sp>
      <p:pic>
        <p:nvPicPr>
          <p:cNvPr id="473" name="Imagen 11"/>
          <p:cNvPicPr/>
          <p:nvPr/>
        </p:nvPicPr>
        <p:blipFill>
          <a:blip r:embed="rId2"/>
          <a:stretch/>
        </p:blipFill>
        <p:spPr>
          <a:xfrm>
            <a:off x="4505760" y="1367280"/>
            <a:ext cx="2255760" cy="3360600"/>
          </a:xfrm>
          <a:prstGeom prst="rect">
            <a:avLst/>
          </a:prstGeom>
          <a:ln>
            <a:noFill/>
          </a:ln>
        </p:spPr>
      </p:pic>
      <p:pic>
        <p:nvPicPr>
          <p:cNvPr id="474" name="Imagen 13"/>
          <p:cNvPicPr/>
          <p:nvPr/>
        </p:nvPicPr>
        <p:blipFill>
          <a:blip r:embed="rId3"/>
          <a:stretch/>
        </p:blipFill>
        <p:spPr>
          <a:xfrm>
            <a:off x="-2880" y="1404000"/>
            <a:ext cx="2255760" cy="3301200"/>
          </a:xfrm>
          <a:prstGeom prst="rect">
            <a:avLst/>
          </a:prstGeom>
          <a:ln>
            <a:noFill/>
          </a:ln>
        </p:spPr>
      </p:pic>
      <p:sp>
        <p:nvSpPr>
          <p:cNvPr id="475"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D4535599-D96B-45ED-8964-CC189EDBB543}" type="slidenum">
              <a:rPr lang="es-CO" sz="1000" b="0" strike="noStrike" spc="-1">
                <a:solidFill>
                  <a:srgbClr val="595959"/>
                </a:solidFill>
                <a:latin typeface="Arial"/>
                <a:ea typeface="Arial"/>
              </a:rPr>
              <a:t>25</a:t>
            </a:fld>
            <a:endParaRPr lang="es-CO" sz="1000" b="0" strike="noStrike" spc="-1">
              <a:latin typeface="Arial"/>
            </a:endParaRPr>
          </a:p>
        </p:txBody>
      </p:sp>
      <p:sp>
        <p:nvSpPr>
          <p:cNvPr id="476"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477" name="Imagen 4"/>
          <p:cNvPicPr/>
          <p:nvPr/>
        </p:nvPicPr>
        <p:blipFill>
          <a:blip r:embed="rId4"/>
          <a:stretch/>
        </p:blipFill>
        <p:spPr>
          <a:xfrm>
            <a:off x="6732720" y="1405080"/>
            <a:ext cx="2106720" cy="3256920"/>
          </a:xfrm>
          <a:prstGeom prst="rect">
            <a:avLst/>
          </a:prstGeom>
          <a:ln>
            <a:noFill/>
          </a:ln>
        </p:spPr>
      </p:pic>
      <p:pic>
        <p:nvPicPr>
          <p:cNvPr id="478" name="Imagen 5"/>
          <p:cNvPicPr/>
          <p:nvPr/>
        </p:nvPicPr>
        <p:blipFill>
          <a:blip r:embed="rId5"/>
          <a:stretch/>
        </p:blipFill>
        <p:spPr>
          <a:xfrm>
            <a:off x="2284200" y="1322640"/>
            <a:ext cx="2263320" cy="337968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Imagen 3"/>
          <p:cNvPicPr/>
          <p:nvPr/>
        </p:nvPicPr>
        <p:blipFill>
          <a:blip r:embed="rId2"/>
          <a:stretch/>
        </p:blipFill>
        <p:spPr>
          <a:xfrm>
            <a:off x="6826320" y="1386360"/>
            <a:ext cx="1932840" cy="3190320"/>
          </a:xfrm>
          <a:prstGeom prst="rect">
            <a:avLst/>
          </a:prstGeom>
          <a:ln>
            <a:noFill/>
          </a:ln>
        </p:spPr>
      </p:pic>
      <p:pic>
        <p:nvPicPr>
          <p:cNvPr id="480" name="Imagen 2"/>
          <p:cNvPicPr/>
          <p:nvPr/>
        </p:nvPicPr>
        <p:blipFill>
          <a:blip r:embed="rId3"/>
          <a:stretch/>
        </p:blipFill>
        <p:spPr>
          <a:xfrm>
            <a:off x="4517280" y="1377720"/>
            <a:ext cx="2187000" cy="3250800"/>
          </a:xfrm>
          <a:prstGeom prst="rect">
            <a:avLst/>
          </a:prstGeom>
          <a:ln>
            <a:noFill/>
          </a:ln>
        </p:spPr>
      </p:pic>
      <p:pic>
        <p:nvPicPr>
          <p:cNvPr id="481" name="Imagen 11"/>
          <p:cNvPicPr/>
          <p:nvPr/>
        </p:nvPicPr>
        <p:blipFill>
          <a:blip r:embed="rId4"/>
          <a:stretch/>
        </p:blipFill>
        <p:spPr>
          <a:xfrm>
            <a:off x="6872760" y="1433880"/>
            <a:ext cx="1968120" cy="3128400"/>
          </a:xfrm>
          <a:prstGeom prst="rect">
            <a:avLst/>
          </a:prstGeom>
          <a:ln>
            <a:noFill/>
          </a:ln>
        </p:spPr>
      </p:pic>
      <p:pic>
        <p:nvPicPr>
          <p:cNvPr id="482" name="Imagen 4"/>
          <p:cNvPicPr/>
          <p:nvPr/>
        </p:nvPicPr>
        <p:blipFill>
          <a:blip r:embed="rId5"/>
          <a:stretch/>
        </p:blipFill>
        <p:spPr>
          <a:xfrm>
            <a:off x="275040" y="1431720"/>
            <a:ext cx="1974600" cy="3196800"/>
          </a:xfrm>
          <a:prstGeom prst="rect">
            <a:avLst/>
          </a:prstGeom>
          <a:ln>
            <a:noFill/>
          </a:ln>
        </p:spPr>
      </p:pic>
      <p:pic>
        <p:nvPicPr>
          <p:cNvPr id="483" name="Imagen 9"/>
          <p:cNvPicPr/>
          <p:nvPr/>
        </p:nvPicPr>
        <p:blipFill>
          <a:blip r:embed="rId6"/>
          <a:stretch/>
        </p:blipFill>
        <p:spPr>
          <a:xfrm>
            <a:off x="4660560" y="1389240"/>
            <a:ext cx="1875600" cy="3133440"/>
          </a:xfrm>
          <a:prstGeom prst="rect">
            <a:avLst/>
          </a:prstGeom>
          <a:ln>
            <a:noFill/>
          </a:ln>
        </p:spPr>
      </p:pic>
      <p:sp>
        <p:nvSpPr>
          <p:cNvPr id="484"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2D8DEBC-AC45-4F2C-AB02-54060A47F4C7}" type="slidenum">
              <a:rPr lang="es-CO" sz="1000" b="0" strike="noStrike" spc="-1">
                <a:solidFill>
                  <a:srgbClr val="595959"/>
                </a:solidFill>
                <a:latin typeface="Arial"/>
                <a:ea typeface="Arial"/>
              </a:rPr>
              <a:t>26</a:t>
            </a:fld>
            <a:endParaRPr lang="es-CO" sz="1000" b="0" strike="noStrike" spc="-1">
              <a:latin typeface="Arial"/>
            </a:endParaRPr>
          </a:p>
        </p:txBody>
      </p:sp>
      <p:sp>
        <p:nvSpPr>
          <p:cNvPr id="485" name="CustomShape 2"/>
          <p:cNvSpPr/>
          <p:nvPr/>
        </p:nvSpPr>
        <p:spPr>
          <a:xfrm>
            <a:off x="4995000" y="151560"/>
            <a:ext cx="39819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000" b="0" strike="noStrike" spc="-1">
                <a:solidFill>
                  <a:srgbClr val="000000"/>
                </a:solidFill>
                <a:latin typeface="Arial"/>
                <a:ea typeface="Arial"/>
              </a:rPr>
              <a:t>Initial condition increment  September 1- 00 horas Domain 2</a:t>
            </a:r>
            <a:br/>
            <a:r>
              <a:rPr lang="es-CO" sz="2000" b="0" strike="noStrike" spc="-1">
                <a:solidFill>
                  <a:srgbClr val="000000"/>
                </a:solidFill>
                <a:latin typeface="Arial"/>
                <a:ea typeface="Arial"/>
              </a:rPr>
              <a:t>  </a:t>
            </a:r>
            <a:endParaRPr lang="es-CO" sz="2000" b="0" strike="noStrike" spc="-1">
              <a:latin typeface="Arial"/>
            </a:endParaRPr>
          </a:p>
        </p:txBody>
      </p:sp>
      <p:sp>
        <p:nvSpPr>
          <p:cNvPr id="486"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487" name="Imagen 9"/>
          <p:cNvPicPr/>
          <p:nvPr/>
        </p:nvPicPr>
        <p:blipFill>
          <a:blip r:embed="rId7"/>
          <a:stretch/>
        </p:blipFill>
        <p:spPr>
          <a:xfrm>
            <a:off x="2286360" y="1430280"/>
            <a:ext cx="1855800" cy="3197880"/>
          </a:xfrm>
          <a:prstGeom prst="rect">
            <a:avLst/>
          </a:prstGeom>
          <a:ln>
            <a:noFill/>
          </a:ln>
        </p:spPr>
      </p:pic>
      <p:pic>
        <p:nvPicPr>
          <p:cNvPr id="488" name="Imagen 13"/>
          <p:cNvPicPr/>
          <p:nvPr/>
        </p:nvPicPr>
        <p:blipFill>
          <a:blip r:embed="rId8"/>
          <a:stretch/>
        </p:blipFill>
        <p:spPr>
          <a:xfrm>
            <a:off x="6843240" y="1329480"/>
            <a:ext cx="1995480" cy="324828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Imagen 4"/>
          <p:cNvPicPr/>
          <p:nvPr/>
        </p:nvPicPr>
        <p:blipFill>
          <a:blip r:embed="rId2"/>
          <a:stretch/>
        </p:blipFill>
        <p:spPr>
          <a:xfrm>
            <a:off x="4819680" y="593280"/>
            <a:ext cx="3390120" cy="4161600"/>
          </a:xfrm>
          <a:prstGeom prst="rect">
            <a:avLst/>
          </a:prstGeom>
          <a:ln>
            <a:noFill/>
          </a:ln>
        </p:spPr>
      </p:pic>
      <p:pic>
        <p:nvPicPr>
          <p:cNvPr id="490" name="Picture 2"/>
          <p:cNvPicPr/>
          <p:nvPr/>
        </p:nvPicPr>
        <p:blipFill>
          <a:blip r:embed="rId3"/>
          <a:stretch/>
        </p:blipFill>
        <p:spPr>
          <a:xfrm>
            <a:off x="796320" y="1873080"/>
            <a:ext cx="3031920" cy="1396440"/>
          </a:xfrm>
          <a:prstGeom prst="rect">
            <a:avLst/>
          </a:prstGeom>
          <a:ln>
            <a:noFill/>
          </a:ln>
        </p:spPr>
      </p:pic>
      <p:sp>
        <p:nvSpPr>
          <p:cNvPr id="491"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8E73195-74CA-4A18-9847-B08F6EB9AC5E}" type="slidenum">
              <a:rPr lang="es-CO" sz="1000" b="0" strike="noStrike" spc="-1">
                <a:solidFill>
                  <a:srgbClr val="595959"/>
                </a:solidFill>
                <a:latin typeface="Arial"/>
                <a:ea typeface="Arial"/>
              </a:rPr>
              <a:t>27</a:t>
            </a:fld>
            <a:endParaRPr lang="es-CO" sz="1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2" name="Group 1"/>
          <p:cNvGrpSpPr/>
          <p:nvPr/>
        </p:nvGrpSpPr>
        <p:grpSpPr>
          <a:xfrm>
            <a:off x="161640" y="405720"/>
            <a:ext cx="8650080" cy="4115880"/>
            <a:chOff x="161640" y="405720"/>
            <a:chExt cx="8650080" cy="4115880"/>
          </a:xfrm>
        </p:grpSpPr>
        <p:pic>
          <p:nvPicPr>
            <p:cNvPr id="493" name="Imagen 2"/>
            <p:cNvPicPr/>
            <p:nvPr/>
          </p:nvPicPr>
          <p:blipFill>
            <a:blip r:embed="rId2"/>
            <a:stretch/>
          </p:blipFill>
          <p:spPr>
            <a:xfrm>
              <a:off x="5975280" y="405720"/>
              <a:ext cx="2836440" cy="2099880"/>
            </a:xfrm>
            <a:prstGeom prst="rect">
              <a:avLst/>
            </a:prstGeom>
            <a:ln>
              <a:noFill/>
            </a:ln>
          </p:spPr>
        </p:pic>
        <p:pic>
          <p:nvPicPr>
            <p:cNvPr id="494" name="Imagen 5"/>
            <p:cNvPicPr/>
            <p:nvPr/>
          </p:nvPicPr>
          <p:blipFill>
            <a:blip r:embed="rId3"/>
            <a:srcRect l="8242" r="7223"/>
            <a:stretch/>
          </p:blipFill>
          <p:spPr>
            <a:xfrm>
              <a:off x="161640" y="412560"/>
              <a:ext cx="5684400" cy="2160720"/>
            </a:xfrm>
            <a:prstGeom prst="rect">
              <a:avLst/>
            </a:prstGeom>
            <a:ln>
              <a:noFill/>
            </a:ln>
          </p:spPr>
        </p:pic>
        <p:pic>
          <p:nvPicPr>
            <p:cNvPr id="495" name="Imagen 9"/>
            <p:cNvPicPr/>
            <p:nvPr/>
          </p:nvPicPr>
          <p:blipFill>
            <a:blip r:embed="rId4"/>
            <a:stretch/>
          </p:blipFill>
          <p:spPr>
            <a:xfrm>
              <a:off x="161640" y="2693520"/>
              <a:ext cx="2742480" cy="1828080"/>
            </a:xfrm>
            <a:prstGeom prst="rect">
              <a:avLst/>
            </a:prstGeom>
            <a:ln>
              <a:noFill/>
            </a:ln>
          </p:spPr>
        </p:pic>
        <p:pic>
          <p:nvPicPr>
            <p:cNvPr id="496" name="Imagen 10"/>
            <p:cNvPicPr/>
            <p:nvPr/>
          </p:nvPicPr>
          <p:blipFill>
            <a:blip r:embed="rId5"/>
            <a:stretch/>
          </p:blipFill>
          <p:spPr>
            <a:xfrm>
              <a:off x="3103200" y="2639160"/>
              <a:ext cx="2742480" cy="1828080"/>
            </a:xfrm>
            <a:prstGeom prst="rect">
              <a:avLst/>
            </a:prstGeom>
            <a:ln>
              <a:noFill/>
            </a:ln>
          </p:spPr>
        </p:pic>
        <p:pic>
          <p:nvPicPr>
            <p:cNvPr id="497" name="Imagen 11"/>
            <p:cNvPicPr/>
            <p:nvPr/>
          </p:nvPicPr>
          <p:blipFill>
            <a:blip r:embed="rId6"/>
            <a:stretch/>
          </p:blipFill>
          <p:spPr>
            <a:xfrm>
              <a:off x="6022440" y="2637000"/>
              <a:ext cx="2742480" cy="1828080"/>
            </a:xfrm>
            <a:prstGeom prst="rect">
              <a:avLst/>
            </a:prstGeom>
            <a:ln>
              <a:noFill/>
            </a:ln>
          </p:spPr>
        </p:pic>
      </p:grpSp>
      <p:sp>
        <p:nvSpPr>
          <p:cNvPr id="498"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FE6B543-F071-44F5-AA0E-0C13043383B0}" type="slidenum">
              <a:rPr lang="es-CO" sz="1000" b="0" strike="noStrike" spc="-1">
                <a:solidFill>
                  <a:srgbClr val="595959"/>
                </a:solidFill>
                <a:latin typeface="Arial"/>
                <a:ea typeface="Arial"/>
              </a:rPr>
              <a:t>28</a:t>
            </a:fld>
            <a:endParaRPr lang="es-CO" sz="10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2883600" y="16488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Contingency table </a:t>
            </a:r>
            <a:br/>
            <a:r>
              <a:rPr lang="es-CO" sz="2800" b="0" strike="noStrike" spc="-1">
                <a:solidFill>
                  <a:srgbClr val="000000"/>
                </a:solidFill>
                <a:latin typeface="Arial"/>
                <a:ea typeface="Arial"/>
              </a:rPr>
              <a:t>run 20200818-00</a:t>
            </a:r>
            <a:endParaRPr lang="es-CO" sz="2800" b="0" strike="noStrike" spc="-1">
              <a:latin typeface="Arial"/>
            </a:endParaRPr>
          </a:p>
        </p:txBody>
      </p:sp>
      <p:graphicFrame>
        <p:nvGraphicFramePr>
          <p:cNvPr id="500" name="Table 2"/>
          <p:cNvGraphicFramePr/>
          <p:nvPr/>
        </p:nvGraphicFramePr>
        <p:xfrm>
          <a:off x="3796200" y="1476720"/>
          <a:ext cx="2299680" cy="1626120"/>
        </p:xfrm>
        <a:graphic>
          <a:graphicData uri="http://schemas.openxmlformats.org/drawingml/2006/table">
            <a:tbl>
              <a:tblPr/>
              <a:tblGrid>
                <a:gridCol w="775800">
                  <a:extLst>
                    <a:ext uri="{9D8B030D-6E8A-4147-A177-3AD203B41FA5}">
                      <a16:colId xmlns:a16="http://schemas.microsoft.com/office/drawing/2014/main" val="20000"/>
                    </a:ext>
                  </a:extLst>
                </a:gridCol>
                <a:gridCol w="525600">
                  <a:extLst>
                    <a:ext uri="{9D8B030D-6E8A-4147-A177-3AD203B41FA5}">
                      <a16:colId xmlns:a16="http://schemas.microsoft.com/office/drawing/2014/main" val="20001"/>
                    </a:ext>
                  </a:extLst>
                </a:gridCol>
                <a:gridCol w="500400">
                  <a:extLst>
                    <a:ext uri="{9D8B030D-6E8A-4147-A177-3AD203B41FA5}">
                      <a16:colId xmlns:a16="http://schemas.microsoft.com/office/drawing/2014/main" val="20002"/>
                    </a:ext>
                  </a:extLst>
                </a:gridCol>
                <a:gridCol w="49824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6304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4042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141</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114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01" name="Table 3"/>
          <p:cNvGraphicFramePr/>
          <p:nvPr/>
        </p:nvGraphicFramePr>
        <p:xfrm>
          <a:off x="263160" y="1455840"/>
          <a:ext cx="2289240" cy="1455480"/>
        </p:xfrm>
        <a:graphic>
          <a:graphicData uri="http://schemas.openxmlformats.org/drawingml/2006/table">
            <a:tbl>
              <a:tblPr/>
              <a:tblGrid>
                <a:gridCol w="747720">
                  <a:extLst>
                    <a:ext uri="{9D8B030D-6E8A-4147-A177-3AD203B41FA5}">
                      <a16:colId xmlns:a16="http://schemas.microsoft.com/office/drawing/2014/main" val="20000"/>
                    </a:ext>
                  </a:extLst>
                </a:gridCol>
                <a:gridCol w="511200">
                  <a:extLst>
                    <a:ext uri="{9D8B030D-6E8A-4147-A177-3AD203B41FA5}">
                      <a16:colId xmlns:a16="http://schemas.microsoft.com/office/drawing/2014/main" val="20001"/>
                    </a:ext>
                  </a:extLst>
                </a:gridCol>
                <a:gridCol w="493560">
                  <a:extLst>
                    <a:ext uri="{9D8B030D-6E8A-4147-A177-3AD203B41FA5}">
                      <a16:colId xmlns:a16="http://schemas.microsoft.com/office/drawing/2014/main" val="20002"/>
                    </a:ext>
                  </a:extLst>
                </a:gridCol>
                <a:gridCol w="53712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47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149</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02" name="CustomShape 4"/>
          <p:cNvSpPr/>
          <p:nvPr/>
        </p:nvSpPr>
        <p:spPr>
          <a:xfrm>
            <a:off x="2489760" y="1423800"/>
            <a:ext cx="27424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1.86</a:t>
            </a:r>
            <a:endParaRPr lang="es-CO" sz="1200" b="0" strike="noStrike" spc="-1">
              <a:latin typeface="Arial"/>
            </a:endParaRPr>
          </a:p>
          <a:p>
            <a:pPr>
              <a:lnSpc>
                <a:spcPct val="100000"/>
              </a:lnSpc>
            </a:pPr>
            <a:r>
              <a:rPr lang="es-CO" sz="1200" b="0" strike="noStrike" spc="-1">
                <a:solidFill>
                  <a:srgbClr val="000000"/>
                </a:solidFill>
                <a:latin typeface="Arial"/>
                <a:ea typeface="Arial"/>
              </a:rPr>
              <a:t>PC = 0.517</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0.949</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0.489</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0.0165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0.0324</a:t>
            </a:r>
            <a:endParaRPr lang="es-CO" sz="1200" b="0" strike="noStrike" spc="-1">
              <a:latin typeface="Arial"/>
            </a:endParaRPr>
          </a:p>
          <a:p>
            <a:pPr>
              <a:lnSpc>
                <a:spcPct val="100000"/>
              </a:lnSpc>
            </a:pPr>
            <a:r>
              <a:rPr lang="es-CO" sz="1200" b="0" strike="noStrike" spc="-1">
                <a:solidFill>
                  <a:srgbClr val="000000"/>
                </a:solidFill>
                <a:latin typeface="Arial"/>
                <a:ea typeface="Arial"/>
              </a:rPr>
              <a:t>PSS = 0.0323</a:t>
            </a:r>
            <a:endParaRPr lang="es-CO" sz="1200" b="0" strike="noStrike" spc="-1">
              <a:latin typeface="Arial"/>
            </a:endParaRPr>
          </a:p>
          <a:p>
            <a:pPr>
              <a:lnSpc>
                <a:spcPct val="100000"/>
              </a:lnSpc>
            </a:pPr>
            <a:r>
              <a:rPr lang="es-CO" sz="1200" b="0" strike="noStrike" spc="-1">
                <a:solidFill>
                  <a:srgbClr val="000000"/>
                </a:solidFill>
                <a:latin typeface="Arial"/>
                <a:ea typeface="Arial"/>
              </a:rPr>
              <a:t>CSS = 0.1293</a:t>
            </a:r>
            <a:endParaRPr lang="es-CO" sz="1200" b="0" strike="noStrike" spc="-1">
              <a:latin typeface="Arial"/>
            </a:endParaRPr>
          </a:p>
        </p:txBody>
      </p:sp>
      <p:sp>
        <p:nvSpPr>
          <p:cNvPr id="503" name="CustomShape 5"/>
          <p:cNvSpPr/>
          <p:nvPr/>
        </p:nvSpPr>
        <p:spPr>
          <a:xfrm>
            <a:off x="6025680" y="142308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1.86</a:t>
            </a:r>
            <a:endParaRPr lang="es-CO" sz="1200" b="0" strike="noStrike" spc="-1">
              <a:latin typeface="Arial"/>
            </a:endParaRPr>
          </a:p>
          <a:p>
            <a:pPr>
              <a:lnSpc>
                <a:spcPct val="100000"/>
              </a:lnSpc>
            </a:pPr>
            <a:r>
              <a:rPr lang="es-CO" sz="1200" b="0" strike="noStrike" spc="-1">
                <a:solidFill>
                  <a:srgbClr val="000000"/>
                </a:solidFill>
                <a:latin typeface="Arial"/>
                <a:ea typeface="Arial"/>
              </a:rPr>
              <a:t>PC = 0.533</a:t>
            </a:r>
            <a:endParaRPr lang="es-CO" sz="1200" b="0" strike="noStrike" spc="-1">
              <a:latin typeface="Arial"/>
            </a:endParaRPr>
          </a:p>
          <a:p>
            <a:pPr>
              <a:lnSpc>
                <a:spcPct val="100000"/>
              </a:lnSpc>
            </a:pPr>
            <a:r>
              <a:rPr lang="es-CO" sz="1200" b="0" strike="noStrike" spc="-1">
                <a:solidFill>
                  <a:srgbClr val="000000"/>
                </a:solidFill>
                <a:latin typeface="Arial"/>
                <a:ea typeface="Arial"/>
              </a:rPr>
              <a:t>POD = 0.968</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0.0333</a:t>
            </a:r>
            <a:endParaRPr lang="es-CO" sz="1200" b="0" strike="noStrike" spc="-1">
              <a:latin typeface="Arial"/>
            </a:endParaRPr>
          </a:p>
          <a:p>
            <a:pPr>
              <a:lnSpc>
                <a:spcPct val="100000"/>
              </a:lnSpc>
            </a:pPr>
            <a:r>
              <a:rPr lang="es-CO" sz="1200" b="0" strike="noStrike" spc="-1">
                <a:solidFill>
                  <a:srgbClr val="000000"/>
                </a:solidFill>
                <a:latin typeface="Arial"/>
                <a:ea typeface="Arial"/>
              </a:rPr>
              <a:t>HSS = 0.0644</a:t>
            </a:r>
            <a:endParaRPr lang="es-CO" sz="1200" b="0" strike="noStrike" spc="-1">
              <a:latin typeface="Arial"/>
            </a:endParaRPr>
          </a:p>
          <a:p>
            <a:pPr>
              <a:lnSpc>
                <a:spcPct val="100000"/>
              </a:lnSpc>
            </a:pPr>
            <a:r>
              <a:rPr lang="es-CO" sz="1200" b="0" strike="noStrike" spc="-1">
                <a:solidFill>
                  <a:srgbClr val="000000"/>
                </a:solidFill>
                <a:latin typeface="Arial"/>
                <a:ea typeface="Arial"/>
              </a:rPr>
              <a:t>PSS = 0.0643</a:t>
            </a:r>
            <a:endParaRPr lang="es-CO" sz="1200" b="0" strike="noStrike" spc="-1">
              <a:latin typeface="Arial"/>
            </a:endParaRPr>
          </a:p>
          <a:p>
            <a:pPr>
              <a:lnSpc>
                <a:spcPct val="100000"/>
              </a:lnSpc>
            </a:pPr>
            <a:r>
              <a:rPr lang="es-CO" sz="1200" b="0" strike="noStrike" spc="-1">
                <a:solidFill>
                  <a:srgbClr val="000000"/>
                </a:solidFill>
                <a:latin typeface="Arial"/>
                <a:ea typeface="Arial"/>
              </a:rPr>
              <a:t>CSS = 0.2687 </a:t>
            </a:r>
            <a:br/>
            <a:endParaRPr lang="es-CO" sz="1200" b="0" strike="noStrike" spc="-1">
              <a:latin typeface="Arial"/>
            </a:endParaRPr>
          </a:p>
        </p:txBody>
      </p:sp>
      <p:sp>
        <p:nvSpPr>
          <p:cNvPr id="504" name="CustomShape 6"/>
          <p:cNvSpPr/>
          <p:nvPr/>
        </p:nvSpPr>
        <p:spPr>
          <a:xfrm>
            <a:off x="6248880" y="1891800"/>
            <a:ext cx="3780000" cy="298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s-CO" sz="1800" b="0" strike="noStrike" spc="-1">
              <a:latin typeface="Arial"/>
            </a:endParaRPr>
          </a:p>
          <a:p>
            <a:pPr algn="ctr">
              <a:lnSpc>
                <a:spcPct val="100000"/>
              </a:lnSpc>
            </a:pPr>
            <a:r>
              <a:rPr lang="es-CO" sz="1100" b="0" strike="noStrike" spc="-1">
                <a:solidFill>
                  <a:srgbClr val="000000"/>
                </a:solidFill>
                <a:latin typeface="Arial"/>
                <a:ea typeface="Arial"/>
              </a:rPr>
              <a:t>PROPORTION CORRECT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(PC)</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PROBABILITY OF DETECTION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(POD)</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FALSE ALARM RATIO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(FAR)</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EQUITABLE THREAT 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(ETS)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HEIDKE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PEIRCE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CLAITON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(CSS)</a:t>
            </a:r>
            <a:endParaRPr lang="es-CO" sz="1100" b="0" strike="noStrike" spc="-1">
              <a:latin typeface="Arial"/>
            </a:endParaRPr>
          </a:p>
          <a:p>
            <a:pPr algn="ctr">
              <a:lnSpc>
                <a:spcPct val="100000"/>
              </a:lnSpc>
            </a:pPr>
            <a:endParaRPr lang="es-CO" sz="1100" b="0" strike="noStrike" spc="-1">
              <a:latin typeface="Arial"/>
            </a:endParaRPr>
          </a:p>
          <a:p>
            <a:pPr algn="ctr">
              <a:lnSpc>
                <a:spcPct val="100000"/>
              </a:lnSpc>
            </a:pPr>
            <a:endParaRPr lang="es-CO" sz="1100" b="0" strike="noStrike" spc="-1">
              <a:latin typeface="Arial"/>
            </a:endParaRPr>
          </a:p>
        </p:txBody>
      </p:sp>
      <p:graphicFrame>
        <p:nvGraphicFramePr>
          <p:cNvPr id="505" name="Table 7"/>
          <p:cNvGraphicFramePr/>
          <p:nvPr/>
        </p:nvGraphicFramePr>
        <p:xfrm>
          <a:off x="290880" y="3269520"/>
          <a:ext cx="2273760" cy="1584360"/>
        </p:xfrm>
        <a:graphic>
          <a:graphicData uri="http://schemas.openxmlformats.org/drawingml/2006/table">
            <a:tbl>
              <a:tblPr/>
              <a:tblGrid>
                <a:gridCol w="750600">
                  <a:extLst>
                    <a:ext uri="{9D8B030D-6E8A-4147-A177-3AD203B41FA5}">
                      <a16:colId xmlns:a16="http://schemas.microsoft.com/office/drawing/2014/main" val="20000"/>
                    </a:ext>
                  </a:extLst>
                </a:gridCol>
                <a:gridCol w="492120">
                  <a:extLst>
                    <a:ext uri="{9D8B030D-6E8A-4147-A177-3AD203B41FA5}">
                      <a16:colId xmlns:a16="http://schemas.microsoft.com/office/drawing/2014/main" val="20001"/>
                    </a:ext>
                  </a:extLst>
                </a:gridCol>
                <a:gridCol w="534960">
                  <a:extLst>
                    <a:ext uri="{9D8B030D-6E8A-4147-A177-3AD203B41FA5}">
                      <a16:colId xmlns:a16="http://schemas.microsoft.com/office/drawing/2014/main" val="20002"/>
                    </a:ext>
                  </a:extLst>
                </a:gridCol>
                <a:gridCol w="496440">
                  <a:extLst>
                    <a:ext uri="{9D8B030D-6E8A-4147-A177-3AD203B41FA5}">
                      <a16:colId xmlns:a16="http://schemas.microsoft.com/office/drawing/2014/main" val="20003"/>
                    </a:ext>
                  </a:extLst>
                </a:gridCol>
              </a:tblGrid>
              <a:tr h="3049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400" b="1" strike="noStrike" spc="-1">
                          <a:solidFill>
                            <a:srgbClr val="FFFFFF"/>
                          </a:solidFill>
                          <a:latin typeface="Arial"/>
                          <a:ea typeface="Arial"/>
                        </a:rPr>
                        <a:t>Observed(308)</a:t>
                      </a:r>
                      <a:endParaRPr lang="es-CO"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200" b="0" strike="noStrike" spc="-1">
                          <a:solidFill>
                            <a:srgbClr val="000000"/>
                          </a:solidFill>
                          <a:latin typeface="Arial"/>
                          <a:ea typeface="Arial"/>
                        </a:rPr>
                        <a:t>F</a:t>
                      </a:r>
                      <a:r>
                        <a:rPr lang="es-CO" sz="1100" b="0" strike="noStrike" spc="-1">
                          <a:solidFill>
                            <a:srgbClr val="000000"/>
                          </a:solidFill>
                          <a:latin typeface="Arial"/>
                          <a:ea typeface="Arial"/>
                        </a:rPr>
                        <a:t>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06" name="Table 8"/>
          <p:cNvGraphicFramePr/>
          <p:nvPr/>
        </p:nvGraphicFramePr>
        <p:xfrm>
          <a:off x="3768120" y="3294720"/>
          <a:ext cx="2298960" cy="1538640"/>
        </p:xfrm>
        <a:graphic>
          <a:graphicData uri="http://schemas.openxmlformats.org/drawingml/2006/table">
            <a:tbl>
              <a:tblPr/>
              <a:tblGrid>
                <a:gridCol w="817560">
                  <a:extLst>
                    <a:ext uri="{9D8B030D-6E8A-4147-A177-3AD203B41FA5}">
                      <a16:colId xmlns:a16="http://schemas.microsoft.com/office/drawing/2014/main" val="20000"/>
                    </a:ext>
                  </a:extLst>
                </a:gridCol>
                <a:gridCol w="516600">
                  <a:extLst>
                    <a:ext uri="{9D8B030D-6E8A-4147-A177-3AD203B41FA5}">
                      <a16:colId xmlns:a16="http://schemas.microsoft.com/office/drawing/2014/main" val="20001"/>
                    </a:ext>
                  </a:extLst>
                </a:gridCol>
                <a:gridCol w="525600">
                  <a:extLst>
                    <a:ext uri="{9D8B030D-6E8A-4147-A177-3AD203B41FA5}">
                      <a16:colId xmlns:a16="http://schemas.microsoft.com/office/drawing/2014/main" val="20002"/>
                    </a:ext>
                  </a:extLst>
                </a:gridCol>
                <a:gridCol w="43956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07" name="CustomShape 9"/>
          <p:cNvSpPr/>
          <p:nvPr/>
        </p:nvSpPr>
        <p:spPr>
          <a:xfrm>
            <a:off x="6025320" y="324324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1.90</a:t>
            </a:r>
            <a:endParaRPr lang="es-CO" sz="1200" b="0" strike="noStrike" spc="-1">
              <a:latin typeface="Arial"/>
            </a:endParaRPr>
          </a:p>
          <a:p>
            <a:pPr>
              <a:lnSpc>
                <a:spcPct val="100000"/>
              </a:lnSpc>
            </a:pPr>
            <a:r>
              <a:rPr lang="es-CO" sz="1200" b="0" strike="noStrike" spc="-1">
                <a:solidFill>
                  <a:srgbClr val="000000"/>
                </a:solidFill>
                <a:latin typeface="Arial"/>
                <a:ea typeface="Arial"/>
              </a:rPr>
              <a:t>PC = 0.52</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0.974</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0.488</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0.01975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0.0387</a:t>
            </a:r>
            <a:endParaRPr lang="es-CO" sz="1200" b="0" strike="noStrike" spc="-1">
              <a:latin typeface="Arial"/>
            </a:endParaRPr>
          </a:p>
          <a:p>
            <a:pPr>
              <a:lnSpc>
                <a:spcPct val="100000"/>
              </a:lnSpc>
            </a:pPr>
            <a:r>
              <a:rPr lang="es-CO" sz="1200" b="0" strike="noStrike" spc="-1">
                <a:solidFill>
                  <a:srgbClr val="000000"/>
                </a:solidFill>
                <a:latin typeface="Arial"/>
                <a:ea typeface="Arial"/>
              </a:rPr>
              <a:t>PSS = 0.0386</a:t>
            </a:r>
            <a:endParaRPr lang="es-CO" sz="1200" b="0" strike="noStrike" spc="-1">
              <a:latin typeface="Arial"/>
            </a:endParaRPr>
          </a:p>
          <a:p>
            <a:pPr>
              <a:lnSpc>
                <a:spcPct val="100000"/>
              </a:lnSpc>
            </a:pPr>
            <a:r>
              <a:rPr lang="es-CO" sz="1200" b="0" strike="noStrike" spc="-1">
                <a:solidFill>
                  <a:srgbClr val="000000"/>
                </a:solidFill>
                <a:latin typeface="Arial"/>
                <a:ea typeface="Arial"/>
              </a:rPr>
              <a:t>CSS = 0.2259</a:t>
            </a:r>
            <a:endParaRPr lang="es-CO" sz="1200" b="0" strike="noStrike" spc="-1">
              <a:latin typeface="Arial"/>
            </a:endParaRPr>
          </a:p>
          <a:p>
            <a:pPr algn="r">
              <a:lnSpc>
                <a:spcPct val="100000"/>
              </a:lnSpc>
            </a:pPr>
            <a:endParaRPr lang="es-CO" sz="1200" b="0" strike="noStrike" spc="-1">
              <a:latin typeface="Arial"/>
            </a:endParaRPr>
          </a:p>
        </p:txBody>
      </p:sp>
      <p:sp>
        <p:nvSpPr>
          <p:cNvPr id="508" name="CustomShape 10"/>
          <p:cNvSpPr/>
          <p:nvPr/>
        </p:nvSpPr>
        <p:spPr>
          <a:xfrm>
            <a:off x="2524680" y="3243240"/>
            <a:ext cx="14410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1.92</a:t>
            </a:r>
            <a:endParaRPr lang="es-CO" sz="1200" b="0" strike="noStrike" spc="-1">
              <a:latin typeface="Arial"/>
            </a:endParaRPr>
          </a:p>
          <a:p>
            <a:pPr>
              <a:lnSpc>
                <a:spcPct val="100000"/>
              </a:lnSpc>
            </a:pPr>
            <a:r>
              <a:rPr lang="es-CO" sz="1200" b="0" strike="noStrike" spc="-1">
                <a:solidFill>
                  <a:srgbClr val="000000"/>
                </a:solidFill>
                <a:latin typeface="Arial"/>
                <a:ea typeface="Arial"/>
              </a:rPr>
              <a:t>PC = 0.514</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0.974</a:t>
            </a:r>
            <a:endParaRPr lang="es-CO" sz="1200" b="0" strike="noStrike" spc="-1">
              <a:latin typeface="Arial"/>
            </a:endParaRPr>
          </a:p>
          <a:p>
            <a:pPr>
              <a:lnSpc>
                <a:spcPct val="100000"/>
              </a:lnSpc>
            </a:pPr>
            <a:r>
              <a:rPr lang="es-CO" sz="1200" b="0" strike="noStrike" spc="-1">
                <a:solidFill>
                  <a:srgbClr val="000000"/>
                </a:solidFill>
                <a:latin typeface="Arial"/>
                <a:ea typeface="Arial"/>
              </a:rPr>
              <a:t>FAR = 0.491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0.0131</a:t>
            </a:r>
            <a:endParaRPr lang="es-CO" sz="1200" b="0" strike="noStrike" spc="-1">
              <a:latin typeface="Arial"/>
            </a:endParaRPr>
          </a:p>
          <a:p>
            <a:pPr>
              <a:lnSpc>
                <a:spcPct val="100000"/>
              </a:lnSpc>
            </a:pPr>
            <a:r>
              <a:rPr lang="es-CO" sz="1200" b="0" strike="noStrike" spc="-1">
                <a:solidFill>
                  <a:srgbClr val="000000"/>
                </a:solidFill>
                <a:latin typeface="Arial"/>
                <a:ea typeface="Arial"/>
              </a:rPr>
              <a:t>HSS = 0.0258</a:t>
            </a:r>
            <a:endParaRPr lang="es-CO" sz="1200" b="0" strike="noStrike" spc="-1">
              <a:latin typeface="Arial"/>
            </a:endParaRPr>
          </a:p>
          <a:p>
            <a:pPr>
              <a:lnSpc>
                <a:spcPct val="100000"/>
              </a:lnSpc>
            </a:pPr>
            <a:r>
              <a:rPr lang="es-CO" sz="1200" b="0" strike="noStrike" spc="-1">
                <a:solidFill>
                  <a:srgbClr val="000000"/>
                </a:solidFill>
                <a:latin typeface="Arial"/>
                <a:ea typeface="Arial"/>
              </a:rPr>
              <a:t>PSS = 0.0258</a:t>
            </a:r>
            <a:endParaRPr lang="es-CO" sz="1200" b="0" strike="noStrike" spc="-1">
              <a:latin typeface="Arial"/>
            </a:endParaRPr>
          </a:p>
          <a:p>
            <a:pPr>
              <a:lnSpc>
                <a:spcPct val="100000"/>
              </a:lnSpc>
            </a:pPr>
            <a:r>
              <a:rPr lang="es-CO" sz="1200" b="0" strike="noStrike" spc="-1">
                <a:solidFill>
                  <a:srgbClr val="000000"/>
                </a:solidFill>
                <a:latin typeface="Arial"/>
                <a:ea typeface="Arial"/>
              </a:rPr>
              <a:t>CSS = 0.1749</a:t>
            </a:r>
            <a:endParaRPr lang="es-CO" sz="1200" b="0" strike="noStrike" spc="-1">
              <a:latin typeface="Arial"/>
            </a:endParaRPr>
          </a:p>
        </p:txBody>
      </p:sp>
      <p:sp>
        <p:nvSpPr>
          <p:cNvPr id="509" name="CustomShape 1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0DABE83-6F5F-4E24-9D3D-9AC37EBB86E9}" type="slidenum">
              <a:rPr lang="es-CO" sz="1000" b="0" strike="noStrike" spc="-1">
                <a:solidFill>
                  <a:srgbClr val="595959"/>
                </a:solidFill>
                <a:latin typeface="Arial"/>
                <a:ea typeface="Arial"/>
              </a:rPr>
              <a:t>29</a:t>
            </a:fld>
            <a:endParaRPr lang="es-CO" sz="1000" b="0" strike="noStrike" spc="-1">
              <a:latin typeface="Arial"/>
            </a:endParaRPr>
          </a:p>
        </p:txBody>
      </p:sp>
      <p:sp>
        <p:nvSpPr>
          <p:cNvPr id="510" name="CustomShape 1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982240" y="3208680"/>
            <a:ext cx="851040" cy="1433520"/>
          </a:xfrm>
          <a:prstGeom prst="bentUpArrow">
            <a:avLst>
              <a:gd name="adj1" fmla="val 25000"/>
              <a:gd name="adj2" fmla="val 25000"/>
              <a:gd name="adj3" fmla="val 25000"/>
            </a:avLst>
          </a:prstGeom>
          <a:ln>
            <a:round/>
          </a:ln>
        </p:spPr>
        <p:style>
          <a:lnRef idx="2">
            <a:schemeClr val="accent3">
              <a:shade val="50000"/>
            </a:schemeClr>
          </a:lnRef>
          <a:fillRef idx="1">
            <a:schemeClr val="accent3"/>
          </a:fillRef>
          <a:effectRef idx="0">
            <a:schemeClr val="accent3"/>
          </a:effectRef>
          <a:fontRef idx="minor"/>
        </p:style>
      </p:sp>
      <p:sp>
        <p:nvSpPr>
          <p:cNvPr id="244" name="CustomShape 2"/>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pic>
        <p:nvPicPr>
          <p:cNvPr id="245" name="Imagen 2"/>
          <p:cNvPicPr/>
          <p:nvPr/>
        </p:nvPicPr>
        <p:blipFill>
          <a:blip r:embed="rId2"/>
          <a:stretch/>
        </p:blipFill>
        <p:spPr>
          <a:xfrm>
            <a:off x="5286960" y="102960"/>
            <a:ext cx="842760" cy="1067760"/>
          </a:xfrm>
          <a:prstGeom prst="rect">
            <a:avLst/>
          </a:prstGeom>
          <a:ln>
            <a:noFill/>
          </a:ln>
        </p:spPr>
      </p:pic>
      <p:sp>
        <p:nvSpPr>
          <p:cNvPr id="246" name="CustomShape 3"/>
          <p:cNvSpPr/>
          <p:nvPr/>
        </p:nvSpPr>
        <p:spPr>
          <a:xfrm>
            <a:off x="5612040" y="1219680"/>
            <a:ext cx="3264480" cy="337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1200" b="0" strike="noStrike" spc="-1">
                <a:solidFill>
                  <a:srgbClr val="000000"/>
                </a:solidFill>
                <a:latin typeface="Arial"/>
                <a:ea typeface="Arial"/>
              </a:rPr>
              <a:t>Colombian Air Force (</a:t>
            </a:r>
            <a:r>
              <a:rPr lang="es-CO" sz="1200" b="1" strike="noStrike" spc="-1">
                <a:solidFill>
                  <a:srgbClr val="000000"/>
                </a:solidFill>
                <a:latin typeface="Arial"/>
                <a:ea typeface="Arial"/>
              </a:rPr>
              <a:t>FAC</a:t>
            </a:r>
            <a:r>
              <a:rPr lang="es-CO" sz="1200" b="0" strike="noStrike" spc="-1">
                <a:solidFill>
                  <a:srgbClr val="000000"/>
                </a:solidFill>
                <a:latin typeface="Arial"/>
                <a:ea typeface="Arial"/>
              </a:rPr>
              <a:t>) establish the meteorological area in </a:t>
            </a:r>
            <a:r>
              <a:rPr lang="es-CO" sz="1200" b="1" strike="noStrike" spc="-1">
                <a:solidFill>
                  <a:srgbClr val="000000"/>
                </a:solidFill>
                <a:latin typeface="Arial"/>
                <a:ea typeface="Arial"/>
              </a:rPr>
              <a:t>1972</a:t>
            </a:r>
            <a:r>
              <a:rPr lang="es-CO" sz="1200" b="0" strike="noStrike" spc="-1">
                <a:solidFill>
                  <a:srgbClr val="000000"/>
                </a:solidFill>
                <a:latin typeface="Arial"/>
                <a:ea typeface="Arial"/>
              </a:rPr>
              <a:t>, with the first </a:t>
            </a:r>
            <a:r>
              <a:rPr lang="es-CO" sz="1200" b="1" strike="noStrike" spc="-1">
                <a:solidFill>
                  <a:srgbClr val="000000"/>
                </a:solidFill>
                <a:latin typeface="Arial"/>
                <a:ea typeface="Arial"/>
              </a:rPr>
              <a:t>three meteorological stations</a:t>
            </a:r>
            <a:r>
              <a:rPr lang="es-CO" sz="1200" b="0" strike="noStrike" spc="-1">
                <a:solidFill>
                  <a:srgbClr val="000000"/>
                </a:solidFill>
                <a:latin typeface="Arial"/>
                <a:ea typeface="Arial"/>
              </a:rPr>
              <a:t>' acquisition, creating in </a:t>
            </a:r>
            <a:r>
              <a:rPr lang="es-CO" sz="1200" b="1" strike="noStrike" spc="-1">
                <a:solidFill>
                  <a:srgbClr val="000000"/>
                </a:solidFill>
                <a:latin typeface="Arial"/>
                <a:ea typeface="Arial"/>
              </a:rPr>
              <a:t>1998</a:t>
            </a:r>
            <a:r>
              <a:rPr lang="es-CO" sz="1200" b="0" strike="noStrike" spc="-1">
                <a:solidFill>
                  <a:srgbClr val="000000"/>
                </a:solidFill>
                <a:latin typeface="Arial"/>
                <a:ea typeface="Arial"/>
              </a:rPr>
              <a:t> the aeronautical meteorology section. Since then, it has evolved in its capabilities, intending to apply meteorology to air operations' safety and efficiency.</a:t>
            </a:r>
            <a:endParaRPr lang="es-CO" sz="1200" b="0" strike="noStrike" spc="-1">
              <a:latin typeface="Arial"/>
            </a:endParaRPr>
          </a:p>
          <a:p>
            <a:pPr algn="just">
              <a:lnSpc>
                <a:spcPct val="100000"/>
              </a:lnSpc>
            </a:pPr>
            <a:endParaRPr lang="es-CO" sz="1200" b="0" strike="noStrike" spc="-1">
              <a:latin typeface="Arial"/>
            </a:endParaRPr>
          </a:p>
          <a:p>
            <a:pPr algn="just">
              <a:lnSpc>
                <a:spcPct val="100000"/>
              </a:lnSpc>
            </a:pPr>
            <a:r>
              <a:rPr lang="es-CO" sz="1200" b="0" strike="noStrike" spc="-1">
                <a:solidFill>
                  <a:srgbClr val="000000"/>
                </a:solidFill>
                <a:latin typeface="Arial"/>
                <a:ea typeface="Arial"/>
              </a:rPr>
              <a:t>Currently, it has managed to create a meteorological information system (</a:t>
            </a:r>
            <a:r>
              <a:rPr lang="es-CO" sz="1200" b="1" strike="noStrike" spc="-1">
                <a:solidFill>
                  <a:srgbClr val="000000"/>
                </a:solidFill>
                <a:latin typeface="Arial"/>
                <a:ea typeface="Arial"/>
              </a:rPr>
              <a:t>SIMFAC</a:t>
            </a:r>
            <a:r>
              <a:rPr lang="es-CO" sz="1200" b="0" strike="noStrike" spc="-1">
                <a:solidFill>
                  <a:srgbClr val="000000"/>
                </a:solidFill>
                <a:latin typeface="Arial"/>
                <a:ea typeface="Arial"/>
              </a:rPr>
              <a:t>), a network of meteorological stations at operational bases, measurement of height variables using radiosonde and radiometers, reception of satellite images and radar information from </a:t>
            </a:r>
            <a:r>
              <a:rPr lang="es-CO" sz="1200" b="1" strike="noStrike" spc="-1">
                <a:solidFill>
                  <a:srgbClr val="000000"/>
                </a:solidFill>
                <a:latin typeface="Arial"/>
                <a:ea typeface="Arial"/>
              </a:rPr>
              <a:t>GOES</a:t>
            </a:r>
            <a:r>
              <a:rPr lang="es-CO" sz="1200" b="0" strike="noStrike" spc="-1">
                <a:solidFill>
                  <a:srgbClr val="000000"/>
                </a:solidFill>
                <a:latin typeface="Arial"/>
                <a:ea typeface="Arial"/>
              </a:rPr>
              <a:t>, and operational use of the Meteorological Research and Forecasting Model (</a:t>
            </a:r>
            <a:r>
              <a:rPr lang="es-CO" sz="1200" b="1" strike="noStrike" spc="-1">
                <a:solidFill>
                  <a:srgbClr val="000000"/>
                </a:solidFill>
                <a:latin typeface="Arial"/>
                <a:ea typeface="Arial"/>
              </a:rPr>
              <a:t>WRF</a:t>
            </a:r>
            <a:r>
              <a:rPr lang="es-CO" sz="1200" b="0" strike="noStrike" spc="-1">
                <a:solidFill>
                  <a:srgbClr val="000000"/>
                </a:solidFill>
                <a:latin typeface="Arial"/>
                <a:ea typeface="Arial"/>
              </a:rPr>
              <a:t>).</a:t>
            </a:r>
            <a:endParaRPr lang="es-CO" sz="1200" b="0" strike="noStrike" spc="-1">
              <a:latin typeface="Arial"/>
            </a:endParaRPr>
          </a:p>
        </p:txBody>
      </p:sp>
      <p:sp>
        <p:nvSpPr>
          <p:cNvPr id="247" name="CustomShape 4"/>
          <p:cNvSpPr/>
          <p:nvPr/>
        </p:nvSpPr>
        <p:spPr>
          <a:xfrm>
            <a:off x="698760" y="3417480"/>
            <a:ext cx="2289600" cy="1489680"/>
          </a:xfrm>
          <a:prstGeom prst="roundRect">
            <a:avLst>
              <a:gd name="adj" fmla="val 11111"/>
            </a:avLst>
          </a:prstGeom>
          <a:blipFill rotWithShape="0">
            <a:blip r:embed="rId3"/>
            <a:stretch>
              <a:fillRect t="4999115" r="276744" b="421238"/>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48" name="CustomShape 5"/>
          <p:cNvSpPr/>
          <p:nvPr/>
        </p:nvSpPr>
        <p:spPr>
          <a:xfrm>
            <a:off x="2282040" y="999720"/>
            <a:ext cx="2968920" cy="2017440"/>
          </a:xfrm>
          <a:prstGeom prst="roundRect">
            <a:avLst>
              <a:gd name="adj" fmla="val 11111"/>
            </a:avLst>
          </a:prstGeom>
          <a:blipFill rotWithShape="0">
            <a:blip r:embed="rId4"/>
            <a:stretch>
              <a:fillRect/>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49" name="CustomShape 6"/>
          <p:cNvSpPr/>
          <p:nvPr/>
        </p:nvSpPr>
        <p:spPr>
          <a:xfrm>
            <a:off x="111960" y="995760"/>
            <a:ext cx="1998720" cy="2010600"/>
          </a:xfrm>
          <a:prstGeom prst="roundRect">
            <a:avLst>
              <a:gd name="adj" fmla="val 11111"/>
            </a:avLst>
          </a:prstGeom>
          <a:blipFill rotWithShape="0">
            <a:blip r:embed="rId5"/>
            <a:stretch>
              <a:fillRect/>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50"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05EDAE3-FD6D-4E45-987E-FB7F689646C9}" type="slidenum">
              <a:rPr lang="es-CO" sz="1000" b="0" strike="noStrike" spc="-1">
                <a:solidFill>
                  <a:srgbClr val="595959"/>
                </a:solidFill>
                <a:latin typeface="Arial"/>
                <a:ea typeface="Arial"/>
              </a:rPr>
              <a:t>3</a:t>
            </a:fld>
            <a:endParaRPr lang="es-CO" sz="10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CustomShape 1"/>
          <p:cNvSpPr/>
          <p:nvPr/>
        </p:nvSpPr>
        <p:spPr>
          <a:xfrm>
            <a:off x="2803320" y="140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Contingency table </a:t>
            </a:r>
            <a:br/>
            <a:r>
              <a:rPr lang="es-CO" sz="2800" b="0" strike="noStrike" spc="-1">
                <a:solidFill>
                  <a:srgbClr val="000000"/>
                </a:solidFill>
                <a:latin typeface="Arial"/>
                <a:ea typeface="Arial"/>
              </a:rPr>
              <a:t>run 20200901-00</a:t>
            </a:r>
            <a:endParaRPr lang="es-CO" sz="2800" b="0" strike="noStrike" spc="-1">
              <a:latin typeface="Arial"/>
            </a:endParaRPr>
          </a:p>
        </p:txBody>
      </p:sp>
      <p:graphicFrame>
        <p:nvGraphicFramePr>
          <p:cNvPr id="512" name="Table 2"/>
          <p:cNvGraphicFramePr/>
          <p:nvPr/>
        </p:nvGraphicFramePr>
        <p:xfrm>
          <a:off x="3796200" y="1476720"/>
          <a:ext cx="2299680" cy="1485720"/>
        </p:xfrm>
        <a:graphic>
          <a:graphicData uri="http://schemas.openxmlformats.org/drawingml/2006/table">
            <a:tbl>
              <a:tblPr/>
              <a:tblGrid>
                <a:gridCol w="775800">
                  <a:extLst>
                    <a:ext uri="{9D8B030D-6E8A-4147-A177-3AD203B41FA5}">
                      <a16:colId xmlns:a16="http://schemas.microsoft.com/office/drawing/2014/main" val="20000"/>
                    </a:ext>
                  </a:extLst>
                </a:gridCol>
                <a:gridCol w="525600">
                  <a:extLst>
                    <a:ext uri="{9D8B030D-6E8A-4147-A177-3AD203B41FA5}">
                      <a16:colId xmlns:a16="http://schemas.microsoft.com/office/drawing/2014/main" val="20001"/>
                    </a:ext>
                  </a:extLst>
                </a:gridCol>
                <a:gridCol w="500400">
                  <a:extLst>
                    <a:ext uri="{9D8B030D-6E8A-4147-A177-3AD203B41FA5}">
                      <a16:colId xmlns:a16="http://schemas.microsoft.com/office/drawing/2014/main" val="20002"/>
                    </a:ext>
                  </a:extLst>
                </a:gridCol>
                <a:gridCol w="49824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77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13" name="Table 3"/>
          <p:cNvGraphicFramePr/>
          <p:nvPr/>
        </p:nvGraphicFramePr>
        <p:xfrm>
          <a:off x="263160" y="1455840"/>
          <a:ext cx="2289240" cy="1455480"/>
        </p:xfrm>
        <a:graphic>
          <a:graphicData uri="http://schemas.openxmlformats.org/drawingml/2006/table">
            <a:tbl>
              <a:tblPr/>
              <a:tblGrid>
                <a:gridCol w="747720">
                  <a:extLst>
                    <a:ext uri="{9D8B030D-6E8A-4147-A177-3AD203B41FA5}">
                      <a16:colId xmlns:a16="http://schemas.microsoft.com/office/drawing/2014/main" val="20000"/>
                    </a:ext>
                  </a:extLst>
                </a:gridCol>
                <a:gridCol w="511200">
                  <a:extLst>
                    <a:ext uri="{9D8B030D-6E8A-4147-A177-3AD203B41FA5}">
                      <a16:colId xmlns:a16="http://schemas.microsoft.com/office/drawing/2014/main" val="20001"/>
                    </a:ext>
                  </a:extLst>
                </a:gridCol>
                <a:gridCol w="493560">
                  <a:extLst>
                    <a:ext uri="{9D8B030D-6E8A-4147-A177-3AD203B41FA5}">
                      <a16:colId xmlns:a16="http://schemas.microsoft.com/office/drawing/2014/main" val="20002"/>
                    </a:ext>
                  </a:extLst>
                </a:gridCol>
                <a:gridCol w="53712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47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14" name="CustomShape 4"/>
          <p:cNvSpPr/>
          <p:nvPr/>
        </p:nvSpPr>
        <p:spPr>
          <a:xfrm>
            <a:off x="2489760" y="1423800"/>
            <a:ext cx="27424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 </a:t>
            </a:r>
            <a:endParaRPr lang="es-CO" sz="1200" b="0" strike="noStrike" spc="-1">
              <a:latin typeface="Arial"/>
            </a:endParaRPr>
          </a:p>
          <a:p>
            <a:pPr>
              <a:lnSpc>
                <a:spcPct val="100000"/>
              </a:lnSpc>
            </a:pPr>
            <a:r>
              <a:rPr lang="es-CO" sz="1200" b="0" strike="noStrike" spc="-1">
                <a:solidFill>
                  <a:srgbClr val="000000"/>
                </a:solidFill>
                <a:latin typeface="Arial"/>
                <a:ea typeface="Arial"/>
              </a:rPr>
              <a:t>PC = 0.5 </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0.942 </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0.528</a:t>
            </a:r>
            <a:endParaRPr lang="es-CO" sz="1200" b="0" strike="noStrike" spc="-1">
              <a:latin typeface="Arial"/>
            </a:endParaRPr>
          </a:p>
          <a:p>
            <a:pPr>
              <a:lnSpc>
                <a:spcPct val="100000"/>
              </a:lnSpc>
            </a:pPr>
            <a:r>
              <a:rPr lang="es-CO" sz="1200" b="0" strike="noStrike" spc="-1">
                <a:solidFill>
                  <a:srgbClr val="000000"/>
                </a:solidFill>
                <a:latin typeface="Arial"/>
                <a:ea typeface="Arial"/>
              </a:rPr>
              <a:t>ETS = 0.0395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0.076</a:t>
            </a:r>
            <a:endParaRPr lang="es-CO" sz="1200" b="0" strike="noStrike" spc="-1">
              <a:latin typeface="Arial"/>
            </a:endParaRPr>
          </a:p>
          <a:p>
            <a:pPr>
              <a:lnSpc>
                <a:spcPct val="100000"/>
              </a:lnSpc>
            </a:pPr>
            <a:r>
              <a:rPr lang="es-CO" sz="1200" b="0" strike="noStrike" spc="-1">
                <a:solidFill>
                  <a:srgbClr val="000000"/>
                </a:solidFill>
                <a:latin typeface="Arial"/>
                <a:ea typeface="Arial"/>
              </a:rPr>
              <a:t>PSS = 0.0832</a:t>
            </a:r>
            <a:endParaRPr lang="es-CO" sz="1200" b="0" strike="noStrike" spc="-1">
              <a:latin typeface="Arial"/>
            </a:endParaRPr>
          </a:p>
          <a:p>
            <a:pPr>
              <a:lnSpc>
                <a:spcPct val="100000"/>
              </a:lnSpc>
            </a:pPr>
            <a:r>
              <a:rPr lang="es-CO" sz="1200" b="0" strike="noStrike" spc="-1">
                <a:solidFill>
                  <a:srgbClr val="000000"/>
                </a:solidFill>
                <a:latin typeface="Arial"/>
                <a:ea typeface="Arial"/>
              </a:rPr>
              <a:t>CSS = 0.221</a:t>
            </a:r>
            <a:endParaRPr lang="es-CO" sz="1200" b="0" strike="noStrike" spc="-1">
              <a:latin typeface="Arial"/>
            </a:endParaRPr>
          </a:p>
        </p:txBody>
      </p:sp>
      <p:sp>
        <p:nvSpPr>
          <p:cNvPr id="515" name="CustomShape 5"/>
          <p:cNvSpPr/>
          <p:nvPr/>
        </p:nvSpPr>
        <p:spPr>
          <a:xfrm>
            <a:off x="6025680" y="142308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2.05</a:t>
            </a:r>
            <a:endParaRPr lang="es-CO" sz="1200" b="0" strike="noStrike" spc="-1">
              <a:latin typeface="Arial"/>
            </a:endParaRPr>
          </a:p>
          <a:p>
            <a:pPr>
              <a:lnSpc>
                <a:spcPct val="100000"/>
              </a:lnSpc>
            </a:pPr>
            <a:r>
              <a:rPr lang="es-CO" sz="1200" b="0" strike="noStrike" spc="-1">
                <a:solidFill>
                  <a:srgbClr val="000000"/>
                </a:solidFill>
                <a:latin typeface="Arial"/>
                <a:ea typeface="Arial"/>
              </a:rPr>
              <a:t>PC = 0.512</a:t>
            </a:r>
            <a:endParaRPr lang="es-CO" sz="1200" b="0" strike="noStrike" spc="-1">
              <a:latin typeface="Arial"/>
            </a:endParaRPr>
          </a:p>
          <a:p>
            <a:pPr>
              <a:lnSpc>
                <a:spcPct val="100000"/>
              </a:lnSpc>
            </a:pPr>
            <a:r>
              <a:rPr lang="es-CO" sz="1200" b="0" strike="noStrike" spc="-1">
                <a:solidFill>
                  <a:srgbClr val="000000"/>
                </a:solidFill>
                <a:latin typeface="Arial"/>
                <a:ea typeface="Arial"/>
              </a:rPr>
              <a:t>POD = 0.985</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0.0551</a:t>
            </a:r>
            <a:endParaRPr lang="es-CO" sz="1200" b="0" strike="noStrike" spc="-1">
              <a:latin typeface="Arial"/>
            </a:endParaRPr>
          </a:p>
          <a:p>
            <a:pPr>
              <a:lnSpc>
                <a:spcPct val="100000"/>
              </a:lnSpc>
            </a:pPr>
            <a:r>
              <a:rPr lang="es-CO" sz="1200" b="0" strike="noStrike" spc="-1">
                <a:solidFill>
                  <a:srgbClr val="000000"/>
                </a:solidFill>
                <a:latin typeface="Arial"/>
                <a:ea typeface="Arial"/>
              </a:rPr>
              <a:t>HSS = 0.1045</a:t>
            </a:r>
            <a:endParaRPr lang="es-CO" sz="1200" b="0" strike="noStrike" spc="-1">
              <a:latin typeface="Arial"/>
            </a:endParaRPr>
          </a:p>
          <a:p>
            <a:pPr>
              <a:lnSpc>
                <a:spcPct val="100000"/>
              </a:lnSpc>
            </a:pPr>
            <a:r>
              <a:rPr lang="es-CO" sz="1200" b="0" strike="noStrike" spc="-1">
                <a:solidFill>
                  <a:srgbClr val="000000"/>
                </a:solidFill>
                <a:latin typeface="Arial"/>
                <a:ea typeface="Arial"/>
              </a:rPr>
              <a:t>PSS = 0.1149</a:t>
            </a:r>
            <a:endParaRPr lang="es-CO" sz="1200" b="0" strike="noStrike" spc="-1">
              <a:latin typeface="Arial"/>
            </a:endParaRPr>
          </a:p>
          <a:p>
            <a:pPr>
              <a:lnSpc>
                <a:spcPct val="100000"/>
              </a:lnSpc>
            </a:pPr>
            <a:r>
              <a:rPr lang="es-CO" sz="1200" b="0" strike="noStrike" spc="-1">
                <a:solidFill>
                  <a:srgbClr val="000000"/>
                </a:solidFill>
                <a:latin typeface="Arial"/>
                <a:ea typeface="Arial"/>
              </a:rPr>
              <a:t>CSS = 0.3955</a:t>
            </a:r>
            <a:endParaRPr lang="es-CO" sz="1200" b="0" strike="noStrike" spc="-1">
              <a:latin typeface="Arial"/>
            </a:endParaRPr>
          </a:p>
          <a:p>
            <a:pPr>
              <a:lnSpc>
                <a:spcPct val="100000"/>
              </a:lnSpc>
            </a:pPr>
            <a:endParaRPr lang="es-CO" sz="1200" b="0" strike="noStrike" spc="-1">
              <a:latin typeface="Arial"/>
            </a:endParaRPr>
          </a:p>
        </p:txBody>
      </p:sp>
      <p:sp>
        <p:nvSpPr>
          <p:cNvPr id="516" name="CustomShape 6"/>
          <p:cNvSpPr/>
          <p:nvPr/>
        </p:nvSpPr>
        <p:spPr>
          <a:xfrm>
            <a:off x="6248880" y="1891800"/>
            <a:ext cx="3780000" cy="298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s-CO" sz="1800" b="0" strike="noStrike" spc="-1">
              <a:latin typeface="Arial"/>
            </a:endParaRPr>
          </a:p>
          <a:p>
            <a:pPr algn="ctr">
              <a:lnSpc>
                <a:spcPct val="100000"/>
              </a:lnSpc>
            </a:pPr>
            <a:r>
              <a:rPr lang="es-CO" sz="1100" b="0" strike="noStrike" spc="-1">
                <a:solidFill>
                  <a:srgbClr val="000000"/>
                </a:solidFill>
                <a:latin typeface="Arial"/>
                <a:ea typeface="Arial"/>
              </a:rPr>
              <a:t>PROPORTION CORRECT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(PC)</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PROBABILITY OF DETECTION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(POD)</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FALSE ALARM RATIO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(FAR)</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EQUITABLE THREAT 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(ETS)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HEIDKE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PEIRCE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CLAITON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(CSS)</a:t>
            </a:r>
            <a:endParaRPr lang="es-CO" sz="1100" b="0" strike="noStrike" spc="-1">
              <a:latin typeface="Arial"/>
            </a:endParaRPr>
          </a:p>
          <a:p>
            <a:pPr algn="ctr">
              <a:lnSpc>
                <a:spcPct val="100000"/>
              </a:lnSpc>
            </a:pPr>
            <a:endParaRPr lang="es-CO" sz="1100" b="0" strike="noStrike" spc="-1">
              <a:latin typeface="Arial"/>
            </a:endParaRPr>
          </a:p>
          <a:p>
            <a:pPr algn="ctr">
              <a:lnSpc>
                <a:spcPct val="100000"/>
              </a:lnSpc>
            </a:pPr>
            <a:endParaRPr lang="es-CO" sz="1100" b="0" strike="noStrike" spc="-1">
              <a:latin typeface="Arial"/>
            </a:endParaRPr>
          </a:p>
        </p:txBody>
      </p:sp>
      <p:graphicFrame>
        <p:nvGraphicFramePr>
          <p:cNvPr id="517" name="Table 7"/>
          <p:cNvGraphicFramePr/>
          <p:nvPr/>
        </p:nvGraphicFramePr>
        <p:xfrm>
          <a:off x="290880" y="3269520"/>
          <a:ext cx="2273760" cy="1567800"/>
        </p:xfrm>
        <a:graphic>
          <a:graphicData uri="http://schemas.openxmlformats.org/drawingml/2006/table">
            <a:tbl>
              <a:tblPr/>
              <a:tblGrid>
                <a:gridCol w="750600">
                  <a:extLst>
                    <a:ext uri="{9D8B030D-6E8A-4147-A177-3AD203B41FA5}">
                      <a16:colId xmlns:a16="http://schemas.microsoft.com/office/drawing/2014/main" val="20000"/>
                    </a:ext>
                  </a:extLst>
                </a:gridCol>
                <a:gridCol w="492120">
                  <a:extLst>
                    <a:ext uri="{9D8B030D-6E8A-4147-A177-3AD203B41FA5}">
                      <a16:colId xmlns:a16="http://schemas.microsoft.com/office/drawing/2014/main" val="20001"/>
                    </a:ext>
                  </a:extLst>
                </a:gridCol>
                <a:gridCol w="534960">
                  <a:extLst>
                    <a:ext uri="{9D8B030D-6E8A-4147-A177-3AD203B41FA5}">
                      <a16:colId xmlns:a16="http://schemas.microsoft.com/office/drawing/2014/main" val="20002"/>
                    </a:ext>
                  </a:extLst>
                </a:gridCol>
                <a:gridCol w="49644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692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131</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45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18" name="Table 8"/>
          <p:cNvGraphicFramePr/>
          <p:nvPr/>
        </p:nvGraphicFramePr>
        <p:xfrm>
          <a:off x="3768120" y="3294720"/>
          <a:ext cx="2298960" cy="1538640"/>
        </p:xfrm>
        <a:graphic>
          <a:graphicData uri="http://schemas.openxmlformats.org/drawingml/2006/table">
            <a:tbl>
              <a:tblPr/>
              <a:tblGrid>
                <a:gridCol w="817560">
                  <a:extLst>
                    <a:ext uri="{9D8B030D-6E8A-4147-A177-3AD203B41FA5}">
                      <a16:colId xmlns:a16="http://schemas.microsoft.com/office/drawing/2014/main" val="20000"/>
                    </a:ext>
                  </a:extLst>
                </a:gridCol>
                <a:gridCol w="516600">
                  <a:extLst>
                    <a:ext uri="{9D8B030D-6E8A-4147-A177-3AD203B41FA5}">
                      <a16:colId xmlns:a16="http://schemas.microsoft.com/office/drawing/2014/main" val="20001"/>
                    </a:ext>
                  </a:extLst>
                </a:gridCol>
                <a:gridCol w="525600">
                  <a:extLst>
                    <a:ext uri="{9D8B030D-6E8A-4147-A177-3AD203B41FA5}">
                      <a16:colId xmlns:a16="http://schemas.microsoft.com/office/drawing/2014/main" val="20002"/>
                    </a:ext>
                  </a:extLst>
                </a:gridCol>
                <a:gridCol w="43956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19" name="CustomShape 9"/>
          <p:cNvSpPr/>
          <p:nvPr/>
        </p:nvSpPr>
        <p:spPr>
          <a:xfrm>
            <a:off x="6025320" y="324324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2.02</a:t>
            </a:r>
            <a:endParaRPr lang="es-CO" sz="1200" b="0" strike="noStrike" spc="-1">
              <a:latin typeface="Arial"/>
            </a:endParaRPr>
          </a:p>
          <a:p>
            <a:pPr>
              <a:lnSpc>
                <a:spcPct val="100000"/>
              </a:lnSpc>
            </a:pPr>
            <a:r>
              <a:rPr lang="es-CO" sz="1200" b="0" strike="noStrike" spc="-1">
                <a:solidFill>
                  <a:srgbClr val="000000"/>
                </a:solidFill>
                <a:latin typeface="Arial"/>
                <a:ea typeface="Arial"/>
              </a:rPr>
              <a:t>PC = 0.516</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0.971</a:t>
            </a:r>
            <a:endParaRPr lang="es-CO" sz="1200" b="0" strike="noStrike" spc="-1">
              <a:latin typeface="Arial"/>
            </a:endParaRPr>
          </a:p>
          <a:p>
            <a:pPr>
              <a:lnSpc>
                <a:spcPct val="100000"/>
              </a:lnSpc>
            </a:pPr>
            <a:r>
              <a:rPr lang="es-CO" sz="1200" b="0" strike="noStrike" spc="-1">
                <a:solidFill>
                  <a:srgbClr val="000000"/>
                </a:solidFill>
                <a:latin typeface="Arial"/>
                <a:ea typeface="Arial"/>
              </a:rPr>
              <a:t>FAR = 0.519</a:t>
            </a:r>
            <a:endParaRPr lang="es-CO" sz="1200" b="0" strike="noStrike" spc="-1">
              <a:latin typeface="Arial"/>
            </a:endParaRPr>
          </a:p>
          <a:p>
            <a:pPr>
              <a:lnSpc>
                <a:spcPct val="100000"/>
              </a:lnSpc>
            </a:pPr>
            <a:r>
              <a:rPr lang="es-CO" sz="1200" b="0" strike="noStrike" spc="-1">
                <a:solidFill>
                  <a:srgbClr val="000000"/>
                </a:solidFill>
                <a:latin typeface="Arial"/>
                <a:ea typeface="Arial"/>
              </a:rPr>
              <a:t>ETS = 0.0569</a:t>
            </a:r>
            <a:endParaRPr lang="es-CO" sz="1200" b="0" strike="noStrike" spc="-1">
              <a:latin typeface="Arial"/>
            </a:endParaRPr>
          </a:p>
          <a:p>
            <a:pPr>
              <a:lnSpc>
                <a:spcPct val="100000"/>
              </a:lnSpc>
            </a:pPr>
            <a:r>
              <a:rPr lang="es-CO" sz="1200" b="0" strike="noStrike" spc="-1">
                <a:solidFill>
                  <a:srgbClr val="000000"/>
                </a:solidFill>
                <a:latin typeface="Arial"/>
                <a:ea typeface="Arial"/>
              </a:rPr>
              <a:t>HSS = 0.1077</a:t>
            </a:r>
            <a:endParaRPr lang="es-CO" sz="1200" b="0" strike="noStrike" spc="-1">
              <a:latin typeface="Arial"/>
            </a:endParaRPr>
          </a:p>
          <a:p>
            <a:pPr>
              <a:lnSpc>
                <a:spcPct val="100000"/>
              </a:lnSpc>
            </a:pPr>
            <a:r>
              <a:rPr lang="es-CO" sz="1200" b="0" strike="noStrike" spc="-1">
                <a:solidFill>
                  <a:srgbClr val="000000"/>
                </a:solidFill>
                <a:latin typeface="Arial"/>
                <a:ea typeface="Arial"/>
              </a:rPr>
              <a:t>PSS = 0.1180</a:t>
            </a:r>
            <a:endParaRPr lang="es-CO" sz="1200" b="0" strike="noStrike" spc="-1">
              <a:latin typeface="Arial"/>
            </a:endParaRPr>
          </a:p>
          <a:p>
            <a:pPr>
              <a:lnSpc>
                <a:spcPct val="100000"/>
              </a:lnSpc>
            </a:pPr>
            <a:r>
              <a:rPr lang="es-CO" sz="1200" b="0" strike="noStrike" spc="-1">
                <a:solidFill>
                  <a:srgbClr val="000000"/>
                </a:solidFill>
                <a:latin typeface="Arial"/>
                <a:ea typeface="Arial"/>
              </a:rPr>
              <a:t>CSS = 0.3423</a:t>
            </a:r>
            <a:endParaRPr lang="es-CO" sz="1200" b="0" strike="noStrike" spc="-1">
              <a:latin typeface="Arial"/>
            </a:endParaRPr>
          </a:p>
          <a:p>
            <a:pPr>
              <a:lnSpc>
                <a:spcPct val="100000"/>
              </a:lnSpc>
            </a:pPr>
            <a:endParaRPr lang="es-CO" sz="1200" b="0" strike="noStrike" spc="-1">
              <a:latin typeface="Arial"/>
            </a:endParaRPr>
          </a:p>
        </p:txBody>
      </p:sp>
      <p:sp>
        <p:nvSpPr>
          <p:cNvPr id="520" name="CustomShape 10"/>
          <p:cNvSpPr/>
          <p:nvPr/>
        </p:nvSpPr>
        <p:spPr>
          <a:xfrm>
            <a:off x="2524680" y="3243240"/>
            <a:ext cx="14410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1.99</a:t>
            </a:r>
            <a:endParaRPr lang="es-CO" sz="1200" b="0" strike="noStrike" spc="-1">
              <a:latin typeface="Arial"/>
            </a:endParaRPr>
          </a:p>
          <a:p>
            <a:pPr>
              <a:lnSpc>
                <a:spcPct val="100000"/>
              </a:lnSpc>
            </a:pPr>
            <a:r>
              <a:rPr lang="es-CO" sz="1200" b="0" strike="noStrike" spc="-1">
                <a:solidFill>
                  <a:srgbClr val="000000"/>
                </a:solidFill>
                <a:latin typeface="Arial"/>
                <a:ea typeface="Arial"/>
              </a:rPr>
              <a:t>PC = 0.509</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0.949</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0.523</a:t>
            </a:r>
            <a:endParaRPr lang="es-CO" sz="1200" b="0" strike="noStrike" spc="-1">
              <a:latin typeface="Arial"/>
            </a:endParaRPr>
          </a:p>
          <a:p>
            <a:pPr>
              <a:lnSpc>
                <a:spcPct val="100000"/>
              </a:lnSpc>
            </a:pPr>
            <a:r>
              <a:rPr lang="es-CO" sz="1200" b="0" strike="noStrike" spc="-1">
                <a:solidFill>
                  <a:srgbClr val="000000"/>
                </a:solidFill>
                <a:latin typeface="Arial"/>
                <a:ea typeface="Arial"/>
              </a:rPr>
              <a:t>ETS = 0.049</a:t>
            </a:r>
            <a:endParaRPr lang="es-CO" sz="1200" b="0" strike="noStrike" spc="-1">
              <a:latin typeface="Arial"/>
            </a:endParaRPr>
          </a:p>
          <a:p>
            <a:pPr>
              <a:lnSpc>
                <a:spcPct val="100000"/>
              </a:lnSpc>
            </a:pPr>
            <a:r>
              <a:rPr lang="es-CO" sz="1200" b="0" strike="noStrike" spc="-1">
                <a:solidFill>
                  <a:srgbClr val="000000"/>
                </a:solidFill>
                <a:latin typeface="Arial"/>
                <a:ea typeface="Arial"/>
              </a:rPr>
              <a:t>HSS = 0.0934</a:t>
            </a:r>
            <a:endParaRPr lang="es-CO" sz="1200" b="0" strike="noStrike" spc="-1">
              <a:latin typeface="Arial"/>
            </a:endParaRPr>
          </a:p>
          <a:p>
            <a:pPr>
              <a:lnSpc>
                <a:spcPct val="100000"/>
              </a:lnSpc>
            </a:pPr>
            <a:r>
              <a:rPr lang="es-CO" sz="1200" b="0" strike="noStrike" spc="-1">
                <a:solidFill>
                  <a:srgbClr val="000000"/>
                </a:solidFill>
                <a:latin typeface="Arial"/>
                <a:ea typeface="Arial"/>
              </a:rPr>
              <a:t>PSS = 0.1022</a:t>
            </a:r>
            <a:endParaRPr lang="es-CO" sz="1200" b="0" strike="noStrike" spc="-1">
              <a:latin typeface="Arial"/>
            </a:endParaRPr>
          </a:p>
          <a:p>
            <a:pPr>
              <a:lnSpc>
                <a:spcPct val="100000"/>
              </a:lnSpc>
            </a:pPr>
            <a:r>
              <a:rPr lang="es-CO" sz="1200" b="0" strike="noStrike" spc="-1">
                <a:solidFill>
                  <a:srgbClr val="000000"/>
                </a:solidFill>
                <a:latin typeface="Arial"/>
                <a:ea typeface="Arial"/>
              </a:rPr>
              <a:t>CSS = 0.2642</a:t>
            </a:r>
            <a:endParaRPr lang="es-CO" sz="1200" b="0" strike="noStrike" spc="-1">
              <a:latin typeface="Arial"/>
            </a:endParaRPr>
          </a:p>
          <a:p>
            <a:pPr>
              <a:lnSpc>
                <a:spcPct val="100000"/>
              </a:lnSpc>
            </a:pPr>
            <a:endParaRPr lang="es-CO" sz="1200" b="0" strike="noStrike" spc="-1">
              <a:latin typeface="Arial"/>
            </a:endParaRPr>
          </a:p>
        </p:txBody>
      </p:sp>
      <p:sp>
        <p:nvSpPr>
          <p:cNvPr id="521" name="CustomShape 1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87E642C-27C4-482A-BADD-827CF4FFC290}" type="slidenum">
              <a:rPr lang="es-CO" sz="1000" b="0" strike="noStrike" spc="-1">
                <a:solidFill>
                  <a:srgbClr val="595959"/>
                </a:solidFill>
                <a:latin typeface="Arial"/>
                <a:ea typeface="Arial"/>
              </a:rPr>
              <a:t>30</a:t>
            </a:fld>
            <a:endParaRPr lang="es-CO" sz="1000" b="0" strike="noStrike" spc="-1">
              <a:latin typeface="Arial"/>
            </a:endParaRPr>
          </a:p>
        </p:txBody>
      </p:sp>
      <p:sp>
        <p:nvSpPr>
          <p:cNvPr id="522" name="CustomShape 1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Imagen 4"/>
          <p:cNvPicPr/>
          <p:nvPr/>
        </p:nvPicPr>
        <p:blipFill>
          <a:blip r:embed="rId2"/>
          <a:stretch/>
        </p:blipFill>
        <p:spPr>
          <a:xfrm>
            <a:off x="1605240" y="888120"/>
            <a:ext cx="6161040" cy="3971160"/>
          </a:xfrm>
          <a:prstGeom prst="rect">
            <a:avLst/>
          </a:prstGeom>
          <a:ln>
            <a:noFill/>
          </a:ln>
        </p:spPr>
      </p:pic>
      <p:graphicFrame>
        <p:nvGraphicFramePr>
          <p:cNvPr id="524" name="Table 1"/>
          <p:cNvGraphicFramePr/>
          <p:nvPr/>
        </p:nvGraphicFramePr>
        <p:xfrm>
          <a:off x="4141800" y="1105560"/>
          <a:ext cx="2286720" cy="76284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4160">
                <a:tc gridSpan="2">
                  <a:txBody>
                    <a:bodyPr/>
                    <a:lstStyle/>
                    <a:p>
                      <a:pPr>
                        <a:lnSpc>
                          <a:spcPct val="100000"/>
                        </a:lnSpc>
                      </a:pPr>
                      <a:r>
                        <a:rPr lang="es-CO" sz="1050" b="1" strike="noStrike" spc="-1">
                          <a:solidFill>
                            <a:srgbClr val="FFFFFF"/>
                          </a:solidFill>
                          <a:latin typeface="Arial"/>
                          <a:ea typeface="Arial"/>
                        </a:rPr>
                        <a:t>WRF</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gridSpan="2">
                  <a:txBody>
                    <a:bodyPr/>
                    <a:lstStyle/>
                    <a:p>
                      <a:pPr>
                        <a:lnSpc>
                          <a:spcPct val="100000"/>
                        </a:lnSpc>
                      </a:pPr>
                      <a:r>
                        <a:rPr lang="es-CO" sz="1050" b="1" strike="noStrike" spc="-1">
                          <a:solidFill>
                            <a:srgbClr val="FFFFFF"/>
                          </a:solidFill>
                          <a:latin typeface="Arial"/>
                          <a:ea typeface="Arial"/>
                        </a:rPr>
                        <a:t>WRFDA</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54160">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4520">
                <a:tc>
                  <a:txBody>
                    <a:bodyPr/>
                    <a:lstStyle/>
                    <a:p>
                      <a:pPr>
                        <a:lnSpc>
                          <a:spcPct val="100000"/>
                        </a:lnSpc>
                      </a:pPr>
                      <a:r>
                        <a:rPr lang="es-CO" sz="1050" b="0" strike="noStrike" spc="-1">
                          <a:solidFill>
                            <a:srgbClr val="000000"/>
                          </a:solidFill>
                          <a:latin typeface="Arial"/>
                          <a:ea typeface="Arial"/>
                        </a:rPr>
                        <a:t>62.7%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60.3%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61.6%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60.3%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bl>
          </a:graphicData>
        </a:graphic>
      </p:graphicFrame>
      <p:graphicFrame>
        <p:nvGraphicFramePr>
          <p:cNvPr id="525" name="Table 2"/>
          <p:cNvGraphicFramePr/>
          <p:nvPr/>
        </p:nvGraphicFramePr>
        <p:xfrm>
          <a:off x="4141800" y="213552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47.7%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44.7%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43.8%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6" name="Table 3"/>
          <p:cNvGraphicFramePr/>
          <p:nvPr/>
        </p:nvGraphicFramePr>
        <p:xfrm>
          <a:off x="4141800" y="258768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81.7%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7" name="Table 4"/>
          <p:cNvGraphicFramePr/>
          <p:nvPr/>
        </p:nvGraphicFramePr>
        <p:xfrm>
          <a:off x="4141800" y="305280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8" name="Table 5"/>
          <p:cNvGraphicFramePr/>
          <p:nvPr/>
        </p:nvGraphicFramePr>
        <p:xfrm>
          <a:off x="4141800" y="346860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sp>
        <p:nvSpPr>
          <p:cNvPr id="529" name="CustomShape 6"/>
          <p:cNvSpPr/>
          <p:nvPr/>
        </p:nvSpPr>
        <p:spPr>
          <a:xfrm>
            <a:off x="2071800" y="435384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Run 20200818-00</a:t>
            </a:r>
            <a:endParaRPr lang="es-CO" sz="2800" b="0" strike="noStrike" spc="-1">
              <a:latin typeface="Arial"/>
            </a:endParaRPr>
          </a:p>
        </p:txBody>
      </p:sp>
      <p:sp>
        <p:nvSpPr>
          <p:cNvPr id="530"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6936D75-3AF1-48E3-BA1E-6D92F1429666}" type="slidenum">
              <a:rPr lang="es-CO" sz="1000" b="0" strike="noStrike" spc="-1">
                <a:solidFill>
                  <a:srgbClr val="595959"/>
                </a:solidFill>
                <a:latin typeface="Arial"/>
                <a:ea typeface="Arial"/>
              </a:rPr>
              <a:t>31</a:t>
            </a:fld>
            <a:endParaRPr lang="es-CO" sz="1000" b="0" strike="noStrike" spc="-1">
              <a:latin typeface="Arial"/>
            </a:endParaRPr>
          </a:p>
        </p:txBody>
      </p:sp>
      <p:sp>
        <p:nvSpPr>
          <p:cNvPr id="531"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n 4"/>
          <p:cNvPicPr/>
          <p:nvPr/>
        </p:nvPicPr>
        <p:blipFill>
          <a:blip r:embed="rId2"/>
          <a:stretch/>
        </p:blipFill>
        <p:spPr>
          <a:xfrm>
            <a:off x="1612080" y="891720"/>
            <a:ext cx="6466680" cy="4168440"/>
          </a:xfrm>
          <a:prstGeom prst="rect">
            <a:avLst/>
          </a:prstGeom>
          <a:ln>
            <a:noFill/>
          </a:ln>
        </p:spPr>
      </p:pic>
      <p:graphicFrame>
        <p:nvGraphicFramePr>
          <p:cNvPr id="533" name="Table 1"/>
          <p:cNvGraphicFramePr/>
          <p:nvPr/>
        </p:nvGraphicFramePr>
        <p:xfrm>
          <a:off x="4296600" y="1161000"/>
          <a:ext cx="2286720" cy="76284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4160">
                <a:tc gridSpan="2">
                  <a:txBody>
                    <a:bodyPr/>
                    <a:lstStyle/>
                    <a:p>
                      <a:pPr>
                        <a:lnSpc>
                          <a:spcPct val="100000"/>
                        </a:lnSpc>
                      </a:pPr>
                      <a:r>
                        <a:rPr lang="es-CO" sz="1050" b="1" strike="noStrike" spc="-1">
                          <a:solidFill>
                            <a:srgbClr val="FFFFFF"/>
                          </a:solidFill>
                          <a:latin typeface="Arial"/>
                          <a:ea typeface="Arial"/>
                        </a:rPr>
                        <a:t>WRF</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gridSpan="2">
                  <a:txBody>
                    <a:bodyPr/>
                    <a:lstStyle/>
                    <a:p>
                      <a:pPr>
                        <a:lnSpc>
                          <a:spcPct val="100000"/>
                        </a:lnSpc>
                      </a:pPr>
                      <a:r>
                        <a:rPr lang="es-CO" sz="1050" b="1" strike="noStrike" spc="-1">
                          <a:solidFill>
                            <a:srgbClr val="FFFFFF"/>
                          </a:solidFill>
                          <a:latin typeface="Arial"/>
                          <a:ea typeface="Arial"/>
                        </a:rPr>
                        <a:t>WRFDA</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54160">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4520">
                <a:tc>
                  <a:txBody>
                    <a:bodyPr/>
                    <a:lstStyle/>
                    <a:p>
                      <a:pPr>
                        <a:lnSpc>
                          <a:spcPct val="100000"/>
                        </a:lnSpc>
                      </a:pPr>
                      <a:r>
                        <a:rPr lang="es-CO" sz="1050" b="0" strike="noStrike" spc="-1">
                          <a:solidFill>
                            <a:srgbClr val="000000"/>
                          </a:solidFill>
                          <a:latin typeface="Arial"/>
                          <a:ea typeface="Arial"/>
                        </a:rPr>
                        <a:t>51.1%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54.1%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52.6%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54.1%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bl>
          </a:graphicData>
        </a:graphic>
      </p:graphicFrame>
      <p:graphicFrame>
        <p:nvGraphicFramePr>
          <p:cNvPr id="534" name="Table 2"/>
          <p:cNvGraphicFramePr/>
          <p:nvPr/>
        </p:nvGraphicFramePr>
        <p:xfrm>
          <a:off x="4296600" y="217008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54.6%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50%</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52.4%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51.1%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5" name="Table 3"/>
          <p:cNvGraphicFramePr/>
          <p:nvPr/>
        </p:nvGraphicFramePr>
        <p:xfrm>
          <a:off x="4296600" y="268308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33.3%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47.2%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25%</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36.1%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6" name="Table 4"/>
          <p:cNvGraphicFramePr/>
          <p:nvPr/>
        </p:nvGraphicFramePr>
        <p:xfrm>
          <a:off x="4342320" y="318276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7" name="Table 5"/>
          <p:cNvGraphicFramePr/>
          <p:nvPr/>
        </p:nvGraphicFramePr>
        <p:xfrm>
          <a:off x="4381920" y="362016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66.6%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sp>
        <p:nvSpPr>
          <p:cNvPr id="538" name="CustomShape 6"/>
          <p:cNvSpPr/>
          <p:nvPr/>
        </p:nvSpPr>
        <p:spPr>
          <a:xfrm>
            <a:off x="2273760" y="433152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Run 20200901-00</a:t>
            </a:r>
            <a:endParaRPr lang="es-CO" sz="2800" b="0" strike="noStrike" spc="-1">
              <a:latin typeface="Arial"/>
            </a:endParaRPr>
          </a:p>
        </p:txBody>
      </p:sp>
      <p:sp>
        <p:nvSpPr>
          <p:cNvPr id="539"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6977ADE-28C6-4BAD-BD9E-458512596CF7}" type="slidenum">
              <a:rPr lang="es-CO" sz="1000" b="0" strike="noStrike" spc="-1">
                <a:solidFill>
                  <a:srgbClr val="595959"/>
                </a:solidFill>
                <a:latin typeface="Arial"/>
                <a:ea typeface="Arial"/>
              </a:rPr>
              <a:t>32</a:t>
            </a:fld>
            <a:endParaRPr lang="es-CO" sz="1000" b="0" strike="noStrike" spc="-1">
              <a:latin typeface="Arial"/>
            </a:endParaRPr>
          </a:p>
        </p:txBody>
      </p:sp>
      <p:sp>
        <p:nvSpPr>
          <p:cNvPr id="540"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Amazonian Region </a:t>
            </a:r>
            <a:endParaRPr lang="es-CO" sz="2800" b="0" strike="noStrike" spc="-1">
              <a:latin typeface="Arial"/>
            </a:endParaRPr>
          </a:p>
        </p:txBody>
      </p:sp>
      <p:sp>
        <p:nvSpPr>
          <p:cNvPr id="54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43" name="Imagen 4"/>
          <p:cNvPicPr/>
          <p:nvPr/>
        </p:nvPicPr>
        <p:blipFill>
          <a:blip r:embed="rId2"/>
          <a:stretch/>
        </p:blipFill>
        <p:spPr>
          <a:xfrm>
            <a:off x="4506120" y="1866960"/>
            <a:ext cx="4323600" cy="2451240"/>
          </a:xfrm>
          <a:prstGeom prst="rect">
            <a:avLst/>
          </a:prstGeom>
          <a:ln>
            <a:noFill/>
          </a:ln>
        </p:spPr>
      </p:pic>
      <p:pic>
        <p:nvPicPr>
          <p:cNvPr id="544" name="Imagen 7"/>
          <p:cNvPicPr/>
          <p:nvPr/>
        </p:nvPicPr>
        <p:blipFill>
          <a:blip r:embed="rId3"/>
          <a:stretch/>
        </p:blipFill>
        <p:spPr>
          <a:xfrm>
            <a:off x="155160" y="1866960"/>
            <a:ext cx="4315320" cy="2447280"/>
          </a:xfrm>
          <a:prstGeom prst="rect">
            <a:avLst/>
          </a:prstGeom>
          <a:ln>
            <a:noFill/>
          </a:ln>
        </p:spPr>
      </p:pic>
      <p:sp>
        <p:nvSpPr>
          <p:cNvPr id="545"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7660CB5-BBB3-4F4B-A6A2-62E56F336CB4}" type="slidenum">
              <a:rPr lang="es-CO" sz="1000" b="0" strike="noStrike" spc="-1">
                <a:solidFill>
                  <a:srgbClr val="595959"/>
                </a:solidFill>
                <a:latin typeface="Arial"/>
                <a:ea typeface="Arial"/>
              </a:rPr>
              <a:t>33</a:t>
            </a:fld>
            <a:endParaRPr lang="es-CO" sz="10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Caribbean Region</a:t>
            </a:r>
            <a:endParaRPr lang="es-CO" sz="2800" b="0" strike="noStrike" spc="-1">
              <a:latin typeface="Arial"/>
            </a:endParaRPr>
          </a:p>
        </p:txBody>
      </p:sp>
      <p:sp>
        <p:nvSpPr>
          <p:cNvPr id="547"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48" name="Imagen 6"/>
          <p:cNvPicPr/>
          <p:nvPr/>
        </p:nvPicPr>
        <p:blipFill>
          <a:blip r:embed="rId2"/>
          <a:stretch/>
        </p:blipFill>
        <p:spPr>
          <a:xfrm>
            <a:off x="720" y="1792800"/>
            <a:ext cx="4502880" cy="2583360"/>
          </a:xfrm>
          <a:prstGeom prst="rect">
            <a:avLst/>
          </a:prstGeom>
          <a:ln>
            <a:noFill/>
          </a:ln>
        </p:spPr>
      </p:pic>
      <p:pic>
        <p:nvPicPr>
          <p:cNvPr id="549" name="Imagen 7"/>
          <p:cNvPicPr/>
          <p:nvPr/>
        </p:nvPicPr>
        <p:blipFill>
          <a:blip r:embed="rId3"/>
          <a:stretch/>
        </p:blipFill>
        <p:spPr>
          <a:xfrm>
            <a:off x="4572720" y="1792800"/>
            <a:ext cx="4502880" cy="2583360"/>
          </a:xfrm>
          <a:prstGeom prst="rect">
            <a:avLst/>
          </a:prstGeom>
          <a:ln>
            <a:noFill/>
          </a:ln>
        </p:spPr>
      </p:pic>
      <p:sp>
        <p:nvSpPr>
          <p:cNvPr id="55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4995A7E-EE4F-43E7-A3C6-D34F75B515C6}" type="slidenum">
              <a:rPr lang="es-CO" sz="1000" b="0" strike="noStrike" spc="-1">
                <a:solidFill>
                  <a:srgbClr val="595959"/>
                </a:solidFill>
                <a:latin typeface="Arial"/>
                <a:ea typeface="Arial"/>
              </a:rPr>
              <a:t>34</a:t>
            </a:fld>
            <a:endParaRPr lang="es-CO" sz="10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Orinoquia Region </a:t>
            </a:r>
            <a:endParaRPr lang="es-CO" sz="2800" b="0" strike="noStrike" spc="-1">
              <a:latin typeface="Arial"/>
            </a:endParaRPr>
          </a:p>
        </p:txBody>
      </p:sp>
      <p:sp>
        <p:nvSpPr>
          <p:cNvPr id="55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53" name="Imagen 5"/>
          <p:cNvPicPr/>
          <p:nvPr/>
        </p:nvPicPr>
        <p:blipFill>
          <a:blip r:embed="rId2"/>
          <a:stretch/>
        </p:blipFill>
        <p:spPr>
          <a:xfrm>
            <a:off x="34200" y="1849680"/>
            <a:ext cx="4590360" cy="2586240"/>
          </a:xfrm>
          <a:prstGeom prst="rect">
            <a:avLst/>
          </a:prstGeom>
          <a:ln>
            <a:noFill/>
          </a:ln>
        </p:spPr>
      </p:pic>
      <p:pic>
        <p:nvPicPr>
          <p:cNvPr id="554" name="Imagen 7"/>
          <p:cNvPicPr/>
          <p:nvPr/>
        </p:nvPicPr>
        <p:blipFill>
          <a:blip r:embed="rId3"/>
          <a:stretch/>
        </p:blipFill>
        <p:spPr>
          <a:xfrm>
            <a:off x="4677120" y="1849680"/>
            <a:ext cx="4502880" cy="2536200"/>
          </a:xfrm>
          <a:prstGeom prst="rect">
            <a:avLst/>
          </a:prstGeom>
          <a:ln>
            <a:noFill/>
          </a:ln>
        </p:spPr>
      </p:pic>
      <p:sp>
        <p:nvSpPr>
          <p:cNvPr id="555"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6734C57-CFCF-4145-8FA1-D809F7183D63}" type="slidenum">
              <a:rPr lang="es-CO" sz="1000" b="0" strike="noStrike" spc="-1">
                <a:solidFill>
                  <a:srgbClr val="595959"/>
                </a:solidFill>
                <a:latin typeface="Arial"/>
                <a:ea typeface="Arial"/>
              </a:rPr>
              <a:t>35</a:t>
            </a:fld>
            <a:endParaRPr lang="es-CO" sz="10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PacificRegion </a:t>
            </a:r>
            <a:endParaRPr lang="es-CO" sz="2800" b="0" strike="noStrike" spc="-1">
              <a:latin typeface="Arial"/>
            </a:endParaRPr>
          </a:p>
        </p:txBody>
      </p:sp>
      <p:sp>
        <p:nvSpPr>
          <p:cNvPr id="557"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58" name="Imagen 5"/>
          <p:cNvPicPr/>
          <p:nvPr/>
        </p:nvPicPr>
        <p:blipFill>
          <a:blip r:embed="rId2"/>
          <a:stretch/>
        </p:blipFill>
        <p:spPr>
          <a:xfrm>
            <a:off x="964440" y="2174760"/>
            <a:ext cx="2742480" cy="1661040"/>
          </a:xfrm>
          <a:prstGeom prst="rect">
            <a:avLst/>
          </a:prstGeom>
          <a:ln>
            <a:noFill/>
          </a:ln>
        </p:spPr>
      </p:pic>
      <p:pic>
        <p:nvPicPr>
          <p:cNvPr id="559" name="Imagen 7"/>
          <p:cNvPicPr/>
          <p:nvPr/>
        </p:nvPicPr>
        <p:blipFill>
          <a:blip r:embed="rId3"/>
          <a:stretch/>
        </p:blipFill>
        <p:spPr>
          <a:xfrm>
            <a:off x="4572720" y="2082960"/>
            <a:ext cx="2742480" cy="1661040"/>
          </a:xfrm>
          <a:prstGeom prst="rect">
            <a:avLst/>
          </a:prstGeom>
          <a:ln>
            <a:noFill/>
          </a:ln>
        </p:spPr>
      </p:pic>
      <p:sp>
        <p:nvSpPr>
          <p:cNvPr id="56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23E10B7-215E-4CA5-BF8A-E4329EDA4F6A}" type="slidenum">
              <a:rPr lang="es-CO" sz="1000" b="0" strike="noStrike" spc="-1">
                <a:solidFill>
                  <a:srgbClr val="595959"/>
                </a:solidFill>
                <a:latin typeface="Arial"/>
                <a:ea typeface="Arial"/>
              </a:rPr>
              <a:t>36</a:t>
            </a:fld>
            <a:endParaRPr lang="es-CO" sz="10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Imagen 2"/>
          <p:cNvPicPr/>
          <p:nvPr/>
        </p:nvPicPr>
        <p:blipFill>
          <a:blip r:embed="rId2"/>
          <a:stretch/>
        </p:blipFill>
        <p:spPr>
          <a:xfrm>
            <a:off x="7027920" y="1885680"/>
            <a:ext cx="2033280" cy="1558440"/>
          </a:xfrm>
          <a:prstGeom prst="rect">
            <a:avLst/>
          </a:prstGeom>
          <a:ln>
            <a:noFill/>
          </a:ln>
        </p:spPr>
      </p:pic>
      <p:pic>
        <p:nvPicPr>
          <p:cNvPr id="562" name="Imagen 5"/>
          <p:cNvPicPr/>
          <p:nvPr/>
        </p:nvPicPr>
        <p:blipFill>
          <a:blip r:embed="rId3"/>
          <a:stretch/>
        </p:blipFill>
        <p:spPr>
          <a:xfrm>
            <a:off x="2747880" y="868320"/>
            <a:ext cx="2108520" cy="1658160"/>
          </a:xfrm>
          <a:prstGeom prst="rect">
            <a:avLst/>
          </a:prstGeom>
          <a:ln>
            <a:noFill/>
          </a:ln>
        </p:spPr>
      </p:pic>
      <p:pic>
        <p:nvPicPr>
          <p:cNvPr id="563" name="Imagen 7"/>
          <p:cNvPicPr/>
          <p:nvPr/>
        </p:nvPicPr>
        <p:blipFill>
          <a:blip r:embed="rId4"/>
          <a:stretch/>
        </p:blipFill>
        <p:spPr>
          <a:xfrm>
            <a:off x="2761560" y="2665080"/>
            <a:ext cx="1891440" cy="1558440"/>
          </a:xfrm>
          <a:prstGeom prst="rect">
            <a:avLst/>
          </a:prstGeom>
          <a:ln>
            <a:noFill/>
          </a:ln>
        </p:spPr>
      </p:pic>
      <p:pic>
        <p:nvPicPr>
          <p:cNvPr id="564" name="Imagen 9"/>
          <p:cNvPicPr/>
          <p:nvPr/>
        </p:nvPicPr>
        <p:blipFill>
          <a:blip r:embed="rId5"/>
          <a:stretch/>
        </p:blipFill>
        <p:spPr>
          <a:xfrm>
            <a:off x="5133240" y="921600"/>
            <a:ext cx="1312200" cy="1469160"/>
          </a:xfrm>
          <a:prstGeom prst="rect">
            <a:avLst/>
          </a:prstGeom>
          <a:ln>
            <a:noFill/>
          </a:ln>
        </p:spPr>
      </p:pic>
      <p:pic>
        <p:nvPicPr>
          <p:cNvPr id="565" name="Imagen 11"/>
          <p:cNvPicPr/>
          <p:nvPr/>
        </p:nvPicPr>
        <p:blipFill>
          <a:blip r:embed="rId6"/>
          <a:stretch/>
        </p:blipFill>
        <p:spPr>
          <a:xfrm>
            <a:off x="5072760" y="2752200"/>
            <a:ext cx="1406520" cy="1521000"/>
          </a:xfrm>
          <a:prstGeom prst="rect">
            <a:avLst/>
          </a:prstGeom>
          <a:ln>
            <a:noFill/>
          </a:ln>
        </p:spPr>
      </p:pic>
      <p:pic>
        <p:nvPicPr>
          <p:cNvPr id="566" name="Imagen 13"/>
          <p:cNvPicPr/>
          <p:nvPr/>
        </p:nvPicPr>
        <p:blipFill>
          <a:blip r:embed="rId7"/>
          <a:stretch/>
        </p:blipFill>
        <p:spPr>
          <a:xfrm>
            <a:off x="152640" y="2556720"/>
            <a:ext cx="1883160" cy="1558440"/>
          </a:xfrm>
          <a:prstGeom prst="rect">
            <a:avLst/>
          </a:prstGeom>
          <a:ln>
            <a:noFill/>
          </a:ln>
        </p:spPr>
      </p:pic>
      <p:pic>
        <p:nvPicPr>
          <p:cNvPr id="567" name="Imagen 15"/>
          <p:cNvPicPr/>
          <p:nvPr/>
        </p:nvPicPr>
        <p:blipFill>
          <a:blip r:embed="rId8"/>
          <a:stretch/>
        </p:blipFill>
        <p:spPr>
          <a:xfrm>
            <a:off x="33120" y="782280"/>
            <a:ext cx="2108520" cy="1670040"/>
          </a:xfrm>
          <a:prstGeom prst="rect">
            <a:avLst/>
          </a:prstGeom>
          <a:ln>
            <a:noFill/>
          </a:ln>
        </p:spPr>
      </p:pic>
      <p:sp>
        <p:nvSpPr>
          <p:cNvPr id="568" name="CustomShape 1"/>
          <p:cNvSpPr/>
          <p:nvPr/>
        </p:nvSpPr>
        <p:spPr>
          <a:xfrm>
            <a:off x="2142360" y="2571840"/>
            <a:ext cx="604800" cy="360"/>
          </a:xfrm>
          <a:custGeom>
            <a:avLst/>
            <a:gdLst/>
            <a:ahLst/>
            <a:cxnLst/>
            <a:rect l="l" t="t" r="r" b="b"/>
            <a:pathLst>
              <a:path w="21600" h="21600">
                <a:moveTo>
                  <a:pt x="0" y="0"/>
                </a:moveTo>
                <a:lnTo>
                  <a:pt x="21600" y="21600"/>
                </a:lnTo>
              </a:path>
            </a:pathLst>
          </a:custGeom>
          <a:noFill/>
          <a:ln w="38160">
            <a:round/>
            <a:tailEnd type="triangle" w="med" len="med"/>
          </a:ln>
        </p:spPr>
        <p:style>
          <a:lnRef idx="1">
            <a:schemeClr val="dk1"/>
          </a:lnRef>
          <a:fillRef idx="0">
            <a:schemeClr val="dk1"/>
          </a:fillRef>
          <a:effectRef idx="0">
            <a:schemeClr val="dk1"/>
          </a:effectRef>
          <a:fontRef idx="minor"/>
        </p:style>
      </p:sp>
      <p:sp>
        <p:nvSpPr>
          <p:cNvPr id="569" name="CustomShape 2"/>
          <p:cNvSpPr/>
          <p:nvPr/>
        </p:nvSpPr>
        <p:spPr>
          <a:xfrm>
            <a:off x="4527720" y="2548800"/>
            <a:ext cx="604800" cy="360"/>
          </a:xfrm>
          <a:custGeom>
            <a:avLst/>
            <a:gdLst/>
            <a:ahLst/>
            <a:cxnLst/>
            <a:rect l="l" t="t" r="r" b="b"/>
            <a:pathLst>
              <a:path w="21600" h="21600">
                <a:moveTo>
                  <a:pt x="0" y="0"/>
                </a:moveTo>
                <a:lnTo>
                  <a:pt x="21600" y="21600"/>
                </a:lnTo>
              </a:path>
            </a:pathLst>
          </a:custGeom>
          <a:noFill/>
          <a:ln w="38160">
            <a:round/>
            <a:tailEnd type="triangle" w="med" len="med"/>
          </a:ln>
        </p:spPr>
        <p:style>
          <a:lnRef idx="1">
            <a:schemeClr val="dk1"/>
          </a:lnRef>
          <a:fillRef idx="0">
            <a:schemeClr val="dk1"/>
          </a:fillRef>
          <a:effectRef idx="0">
            <a:schemeClr val="dk1"/>
          </a:effectRef>
          <a:fontRef idx="minor"/>
        </p:style>
      </p:sp>
      <p:sp>
        <p:nvSpPr>
          <p:cNvPr id="570" name="CustomShape 3"/>
          <p:cNvSpPr/>
          <p:nvPr/>
        </p:nvSpPr>
        <p:spPr>
          <a:xfrm>
            <a:off x="6377760" y="2548800"/>
            <a:ext cx="604800" cy="360"/>
          </a:xfrm>
          <a:custGeom>
            <a:avLst/>
            <a:gdLst/>
            <a:ahLst/>
            <a:cxnLst/>
            <a:rect l="l" t="t" r="r" b="b"/>
            <a:pathLst>
              <a:path w="21600" h="21600">
                <a:moveTo>
                  <a:pt x="0" y="0"/>
                </a:moveTo>
                <a:lnTo>
                  <a:pt x="21600" y="21600"/>
                </a:lnTo>
              </a:path>
            </a:pathLst>
          </a:custGeom>
          <a:noFill/>
          <a:ln w="38160">
            <a:round/>
            <a:tailEnd type="triangle" w="med" len="med"/>
          </a:ln>
        </p:spPr>
        <p:style>
          <a:lnRef idx="1">
            <a:schemeClr val="dk1"/>
          </a:lnRef>
          <a:fillRef idx="0">
            <a:schemeClr val="dk1"/>
          </a:fillRef>
          <a:effectRef idx="0">
            <a:schemeClr val="dk1"/>
          </a:effectRef>
          <a:fontRef idx="minor"/>
        </p:style>
      </p:sp>
      <p:sp>
        <p:nvSpPr>
          <p:cNvPr id="571" name="CustomShape 4"/>
          <p:cNvSpPr/>
          <p:nvPr/>
        </p:nvSpPr>
        <p:spPr>
          <a:xfrm>
            <a:off x="588600" y="4497480"/>
            <a:ext cx="15706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Signal acquisition</a:t>
            </a:r>
            <a:endParaRPr lang="es-CO" sz="1400" b="0" strike="noStrike" spc="-1">
              <a:latin typeface="Arial"/>
            </a:endParaRPr>
          </a:p>
        </p:txBody>
      </p:sp>
      <p:sp>
        <p:nvSpPr>
          <p:cNvPr id="572" name="CustomShape 5"/>
          <p:cNvSpPr/>
          <p:nvPr/>
        </p:nvSpPr>
        <p:spPr>
          <a:xfrm>
            <a:off x="2813400" y="4470840"/>
            <a:ext cx="15494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Signal smoothing</a:t>
            </a:r>
            <a:endParaRPr lang="es-CO" sz="1400" b="0" strike="noStrike" spc="-1">
              <a:latin typeface="Arial"/>
            </a:endParaRPr>
          </a:p>
        </p:txBody>
      </p:sp>
      <p:sp>
        <p:nvSpPr>
          <p:cNvPr id="573" name="CustomShape 6"/>
          <p:cNvSpPr/>
          <p:nvPr/>
        </p:nvSpPr>
        <p:spPr>
          <a:xfrm>
            <a:off x="7545600" y="3701160"/>
            <a:ext cx="1442520" cy="516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Hypograph </a:t>
            </a:r>
            <a:endParaRPr lang="es-CO" sz="1400" b="0" strike="noStrike" spc="-1">
              <a:latin typeface="Arial"/>
            </a:endParaRPr>
          </a:p>
          <a:p>
            <a:pPr>
              <a:lnSpc>
                <a:spcPct val="100000"/>
              </a:lnSpc>
            </a:pPr>
            <a:r>
              <a:rPr lang="es-CO" sz="1400" b="0" strike="noStrike" spc="-1">
                <a:solidFill>
                  <a:srgbClr val="000000"/>
                </a:solidFill>
                <a:latin typeface="Arial"/>
                <a:ea typeface="Arial"/>
              </a:rPr>
              <a:t>characterization</a:t>
            </a:r>
            <a:endParaRPr lang="es-CO" sz="1400" b="0" strike="noStrike" spc="-1">
              <a:latin typeface="Arial"/>
            </a:endParaRPr>
          </a:p>
        </p:txBody>
      </p:sp>
      <p:sp>
        <p:nvSpPr>
          <p:cNvPr id="574" name="CustomShape 7"/>
          <p:cNvSpPr/>
          <p:nvPr/>
        </p:nvSpPr>
        <p:spPr>
          <a:xfrm>
            <a:off x="3682080" y="823680"/>
            <a:ext cx="240120" cy="19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700" b="1" strike="noStrike" spc="-1">
                <a:solidFill>
                  <a:srgbClr val="000000"/>
                </a:solidFill>
                <a:latin typeface="Arial"/>
                <a:ea typeface="Arial"/>
              </a:rPr>
              <a:t>Y</a:t>
            </a:r>
            <a:endParaRPr lang="es-CO" sz="700" b="0" strike="noStrike" spc="-1">
              <a:latin typeface="Arial"/>
            </a:endParaRPr>
          </a:p>
        </p:txBody>
      </p:sp>
      <p:sp>
        <p:nvSpPr>
          <p:cNvPr id="575" name="CustomShape 8"/>
          <p:cNvSpPr/>
          <p:nvPr/>
        </p:nvSpPr>
        <p:spPr>
          <a:xfrm>
            <a:off x="3682800" y="2624760"/>
            <a:ext cx="229320" cy="19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700" b="1" strike="noStrike" spc="-1">
                <a:solidFill>
                  <a:srgbClr val="000000"/>
                </a:solidFill>
                <a:latin typeface="Arial"/>
                <a:ea typeface="Arial"/>
              </a:rPr>
              <a:t>x</a:t>
            </a:r>
            <a:endParaRPr lang="es-CO" sz="700" b="0" strike="noStrike" spc="-1">
              <a:latin typeface="Arial"/>
            </a:endParaRPr>
          </a:p>
        </p:txBody>
      </p:sp>
      <p:sp>
        <p:nvSpPr>
          <p:cNvPr id="576" name="CustomShape 9"/>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577" name="CustomShape 10"/>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637BB81-6543-4C42-8F0A-F2A1ED35529E}" type="slidenum">
              <a:rPr lang="es-CO" sz="1000" b="0" strike="noStrike" spc="-1">
                <a:solidFill>
                  <a:srgbClr val="595959"/>
                </a:solidFill>
                <a:latin typeface="Arial"/>
                <a:ea typeface="Arial"/>
              </a:rPr>
              <a:t>37</a:t>
            </a:fld>
            <a:endParaRPr lang="es-CO" sz="10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CustomShape 1"/>
          <p:cNvSpPr/>
          <p:nvPr/>
        </p:nvSpPr>
        <p:spPr>
          <a:xfrm>
            <a:off x="311760" y="1591560"/>
            <a:ext cx="8519760" cy="19598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r>
              <a:rPr lang="es-CO" sz="1800" b="0" strike="noStrike" spc="-1">
                <a:solidFill>
                  <a:srgbClr val="595959"/>
                </a:solidFill>
                <a:latin typeface="Arial"/>
                <a:ea typeface="Arial"/>
              </a:rPr>
              <a:t>SOTO “Sensitivity analysis for different observation sources assimilation ”</a:t>
            </a:r>
            <a:endParaRPr lang="es-CO" sz="1800" b="0" strike="noStrike" spc="-1">
              <a:latin typeface="Arial"/>
            </a:endParaRPr>
          </a:p>
          <a:p>
            <a:pPr>
              <a:lnSpc>
                <a:spcPct val="115000"/>
              </a:lnSpc>
              <a:spcBef>
                <a:spcPts val="1599"/>
              </a:spcBef>
            </a:pPr>
            <a:endParaRPr lang="es-CO" sz="1800" b="0" strike="noStrike" spc="-1">
              <a:latin typeface="Arial"/>
            </a:endParaRPr>
          </a:p>
          <a:p>
            <a:pPr>
              <a:lnSpc>
                <a:spcPct val="115000"/>
              </a:lnSpc>
              <a:spcBef>
                <a:spcPts val="1599"/>
              </a:spcBef>
              <a:spcAft>
                <a:spcPts val="1599"/>
              </a:spcAft>
            </a:pPr>
            <a:r>
              <a:rPr lang="es-CO" sz="1800" b="0" strike="noStrike" spc="-1">
                <a:solidFill>
                  <a:srgbClr val="595959"/>
                </a:solidFill>
                <a:latin typeface="Arial"/>
                <a:ea typeface="Arial"/>
              </a:rPr>
              <a:t>JHON  “PBL estimation through Data assimilation WRF experiments”</a:t>
            </a:r>
            <a:endParaRPr lang="es-CO" sz="1800" b="0" strike="noStrike" spc="-1">
              <a:latin typeface="Arial"/>
            </a:endParaRPr>
          </a:p>
        </p:txBody>
      </p:sp>
      <p:sp>
        <p:nvSpPr>
          <p:cNvPr id="579"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58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B4C6C6B-2222-443E-8BB1-0575C177A888}" type="slidenum">
              <a:rPr lang="es-CO" sz="1000" b="0" strike="noStrike" spc="-1">
                <a:solidFill>
                  <a:srgbClr val="595959"/>
                </a:solidFill>
                <a:latin typeface="Arial"/>
                <a:ea typeface="Arial"/>
              </a:rPr>
              <a:t>38</a:t>
            </a:fld>
            <a:endParaRPr lang="es-CO" sz="10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Next steps checklist</a:t>
            </a:r>
            <a:endParaRPr lang="es-CO" sz="2800" b="0" strike="noStrike" spc="-1">
              <a:latin typeface="Arial"/>
            </a:endParaRPr>
          </a:p>
        </p:txBody>
      </p:sp>
      <p:sp>
        <p:nvSpPr>
          <p:cNvPr id="582" name="CustomShape 2"/>
          <p:cNvSpPr/>
          <p:nvPr/>
        </p:nvSpPr>
        <p:spPr>
          <a:xfrm>
            <a:off x="500400" y="152964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600" b="0" strike="noStrike" spc="-1">
                <a:solidFill>
                  <a:srgbClr val="595959"/>
                </a:solidFill>
                <a:latin typeface="Arial"/>
                <a:ea typeface="Arial"/>
              </a:rPr>
              <a:t>Imágenes a las resolución del WRF– Sara, las pasa a la matriz </a:t>
            </a:r>
            <a:r>
              <a:rPr lang="es-CO" sz="1600" b="1" strike="noStrike" spc="-1">
                <a:solidFill>
                  <a:srgbClr val="595959"/>
                </a:solidFill>
                <a:latin typeface="Arial"/>
                <a:ea typeface="Arial"/>
              </a:rPr>
              <a:t>Sara</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Andrés  80%</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Imágenes radar desde el Little R—Soto, las pasa a la matriz </a:t>
            </a:r>
            <a:r>
              <a:rPr lang="es-CO" sz="1600" b="1" strike="noStrike" spc="-1">
                <a:solidFill>
                  <a:srgbClr val="595959"/>
                </a:solidFill>
                <a:latin typeface="Arial"/>
                <a:ea typeface="Arial"/>
              </a:rPr>
              <a:t>Andrés</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Soto   60%</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Código METAR generalizado para generar la matriz </a:t>
            </a:r>
            <a:r>
              <a:rPr lang="es-CO" sz="1600" b="1" strike="noStrike" spc="-1">
                <a:solidFill>
                  <a:srgbClr val="595959"/>
                </a:solidFill>
                <a:latin typeface="Arial"/>
                <a:ea typeface="Arial"/>
              </a:rPr>
              <a:t>Jhon    </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Código Sondas generalizado para generar la matriz </a:t>
            </a:r>
            <a:r>
              <a:rPr lang="es-CO" sz="1600" b="1" strike="noStrike" spc="-1">
                <a:solidFill>
                  <a:srgbClr val="595959"/>
                </a:solidFill>
                <a:latin typeface="Arial"/>
                <a:ea typeface="Arial"/>
              </a:rPr>
              <a:t>Andrés      </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Leer el articulo cada uno y dar un feedback</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Repetir experimentos de precipitación</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Comparación vertical sondas   Yarce Soto Jhon</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Generar capas verticales Alturas</a:t>
            </a:r>
            <a:r>
              <a:rPr lang="es-CO" sz="1600" b="0" strike="noStrike" spc="-1">
                <a:solidFill>
                  <a:srgbClr val="595959"/>
                </a:solidFill>
                <a:latin typeface="Wingdings"/>
                <a:ea typeface="Arial"/>
              </a:rPr>
              <a:t></a:t>
            </a:r>
            <a:r>
              <a:rPr lang="es-CO" sz="1600" b="0" strike="noStrike" spc="-1">
                <a:solidFill>
                  <a:srgbClr val="595959"/>
                </a:solidFill>
                <a:latin typeface="Arial"/>
                <a:ea typeface="Arial"/>
              </a:rPr>
              <a:t>Presiones </a:t>
            </a:r>
            <a:r>
              <a:rPr lang="es-CO" sz="1600" b="1" strike="noStrike" spc="-1">
                <a:solidFill>
                  <a:srgbClr val="595959"/>
                </a:solidFill>
                <a:latin typeface="Arial"/>
                <a:ea typeface="Arial"/>
              </a:rPr>
              <a:t>Soto</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Jhon</a:t>
            </a:r>
            <a:endParaRPr lang="es-CO" sz="1600" b="0" strike="noStrike" spc="-1">
              <a:latin typeface="Arial"/>
            </a:endParaRPr>
          </a:p>
          <a:p>
            <a:pPr marL="457200" indent="-342360">
              <a:lnSpc>
                <a:spcPct val="115000"/>
              </a:lnSpc>
              <a:buClr>
                <a:srgbClr val="595959"/>
              </a:buClr>
              <a:buFont typeface="Arial"/>
              <a:buChar char="●"/>
            </a:pPr>
            <a:r>
              <a:rPr lang="es-CO" sz="1600" b="1" strike="noStrike" spc="-1">
                <a:solidFill>
                  <a:srgbClr val="595959"/>
                </a:solidFill>
                <a:latin typeface="Arial"/>
                <a:ea typeface="Arial"/>
              </a:rPr>
              <a:t>Soto</a:t>
            </a:r>
            <a:r>
              <a:rPr lang="es-CO" sz="1600" b="0" strike="noStrike" spc="-1">
                <a:solidFill>
                  <a:srgbClr val="595959"/>
                </a:solidFill>
                <a:latin typeface="Arial"/>
                <a:ea typeface="Arial"/>
              </a:rPr>
              <a:t>. Preguntar datos de volumen de helio usado para estimar velocidades de ascenso. Tipo de globo.</a:t>
            </a:r>
            <a:endParaRPr lang="es-CO" sz="1600" b="0" strike="noStrike" spc="-1">
              <a:latin typeface="Arial"/>
            </a:endParaRPr>
          </a:p>
          <a:p>
            <a:pPr>
              <a:lnSpc>
                <a:spcPct val="115000"/>
              </a:lnSpc>
            </a:pPr>
            <a:endParaRPr lang="es-CO" sz="1600" b="0" strike="noStrike" spc="-1">
              <a:latin typeface="Arial"/>
            </a:endParaRPr>
          </a:p>
        </p:txBody>
      </p:sp>
      <p:sp>
        <p:nvSpPr>
          <p:cNvPr id="58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68512F6-8382-49D6-B2C5-50FB0636B31D}" type="slidenum">
              <a:rPr lang="es-CO" sz="1000" b="0" strike="noStrike" spc="-1">
                <a:solidFill>
                  <a:srgbClr val="595959"/>
                </a:solidFill>
                <a:latin typeface="Arial"/>
                <a:ea typeface="Arial"/>
              </a:rPr>
              <a:t>39</a:t>
            </a:fld>
            <a:endParaRPr lang="es-CO" sz="10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61440" y="3988080"/>
            <a:ext cx="822528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1400" b="0" strike="noStrike" spc="-1">
                <a:solidFill>
                  <a:srgbClr val="000000"/>
                </a:solidFill>
                <a:latin typeface="Arial"/>
                <a:ea typeface="Arial"/>
              </a:rPr>
              <a:t>Since the operational implementation of the WRF model in the FAC in 2006, different studies have been carried out that seek to validate the capacity of the model to forecast various meteorological phenomena such as rain (Caceres 2007 and Jimenez 2014), convective systems (Aragon, 2015), fog and mist (Martinez 2015).</a:t>
            </a:r>
            <a:endParaRPr lang="es-CO" sz="1400" b="0" strike="noStrike" spc="-1">
              <a:latin typeface="Arial"/>
            </a:endParaRPr>
          </a:p>
        </p:txBody>
      </p:sp>
      <p:sp>
        <p:nvSpPr>
          <p:cNvPr id="252" name="CustomShape 2"/>
          <p:cNvSpPr/>
          <p:nvPr/>
        </p:nvSpPr>
        <p:spPr>
          <a:xfrm>
            <a:off x="559800" y="74592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1" strike="noStrike" spc="-1">
                <a:solidFill>
                  <a:srgbClr val="000000"/>
                </a:solidFill>
                <a:latin typeface="Arial"/>
                <a:ea typeface="Arial"/>
              </a:rPr>
              <a:t>Evolution of the WRF in the FAC</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pic>
        <p:nvPicPr>
          <p:cNvPr id="253" name="Picture 2"/>
          <p:cNvPicPr/>
          <p:nvPr/>
        </p:nvPicPr>
        <p:blipFill>
          <a:blip r:embed="rId2"/>
          <a:stretch/>
        </p:blipFill>
        <p:spPr>
          <a:xfrm>
            <a:off x="311760" y="1457280"/>
            <a:ext cx="1737720" cy="2008080"/>
          </a:xfrm>
          <a:prstGeom prst="rect">
            <a:avLst/>
          </a:prstGeom>
          <a:ln>
            <a:noFill/>
          </a:ln>
        </p:spPr>
      </p:pic>
      <p:pic>
        <p:nvPicPr>
          <p:cNvPr id="254" name="Picture 2"/>
          <p:cNvPicPr/>
          <p:nvPr/>
        </p:nvPicPr>
        <p:blipFill>
          <a:blip r:embed="rId3"/>
          <a:stretch/>
        </p:blipFill>
        <p:spPr>
          <a:xfrm>
            <a:off x="7162560" y="1457280"/>
            <a:ext cx="1737720" cy="2008080"/>
          </a:xfrm>
          <a:prstGeom prst="rect">
            <a:avLst/>
          </a:prstGeom>
          <a:ln>
            <a:noFill/>
          </a:ln>
        </p:spPr>
      </p:pic>
      <p:sp>
        <p:nvSpPr>
          <p:cNvPr id="255" name="CustomShape 3"/>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graphicFrame>
        <p:nvGraphicFramePr>
          <p:cNvPr id="2" name="Diagram2"/>
          <p:cNvGraphicFramePr/>
          <p:nvPr>
            <p:extLst>
              <p:ext uri="{D42A27DB-BD31-4B8C-83A1-F6EECF244321}">
                <p14:modId xmlns:p14="http://schemas.microsoft.com/office/powerpoint/2010/main" val="385223187"/>
              </p:ext>
            </p:extLst>
          </p:nvPr>
        </p:nvGraphicFramePr>
        <p:xfrm>
          <a:off x="2361600" y="743040"/>
          <a:ext cx="4571280" cy="3656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56" name="Imagen 2"/>
          <p:cNvPicPr/>
          <p:nvPr/>
        </p:nvPicPr>
        <p:blipFill>
          <a:blip r:embed="rId9"/>
          <a:stretch/>
        </p:blipFill>
        <p:spPr>
          <a:xfrm>
            <a:off x="5286960" y="102960"/>
            <a:ext cx="842760" cy="1067760"/>
          </a:xfrm>
          <a:prstGeom prst="rect">
            <a:avLst/>
          </a:prstGeom>
          <a:ln>
            <a:noFill/>
          </a:ln>
        </p:spPr>
      </p:pic>
      <p:sp>
        <p:nvSpPr>
          <p:cNvPr id="257" name="CustomShape 4"/>
          <p:cNvSpPr/>
          <p:nvPr/>
        </p:nvSpPr>
        <p:spPr>
          <a:xfrm>
            <a:off x="5920920" y="2367000"/>
            <a:ext cx="417960" cy="424440"/>
          </a:xfrm>
          <a:prstGeom prst="ellipse">
            <a:avLst/>
          </a:prstGeom>
          <a:solidFill>
            <a:schemeClr val="accent3">
              <a:hueOff val="0"/>
              <a:satOff val="0"/>
              <a:lumOff val="0"/>
              <a:alphaOff val="0"/>
            </a:schemeClr>
          </a:solidFill>
          <a:ln>
            <a:solidFill>
              <a:schemeClr val="lt1">
                <a:hueOff val="0"/>
                <a:satOff val="0"/>
                <a:lumOff val="0"/>
                <a:alphaOff val="0"/>
              </a:schemeClr>
            </a:solidFill>
            <a:round/>
          </a:ln>
        </p:spPr>
        <p:style>
          <a:lnRef idx="2">
            <a:schemeClr val="accent1">
              <a:shade val="50000"/>
            </a:schemeClr>
          </a:lnRef>
          <a:fillRef idx="1">
            <a:schemeClr val="accent1"/>
          </a:fillRef>
          <a:effectRef idx="0">
            <a:schemeClr val="accent1"/>
          </a:effectRef>
          <a:fontRef idx="minor"/>
        </p:style>
      </p:sp>
      <p:sp>
        <p:nvSpPr>
          <p:cNvPr id="258"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D54ABF63-10E0-4149-BBA4-41C8B7C3BCAB}" type="slidenum">
              <a:rPr lang="es-CO" sz="1000" b="0" strike="noStrike" spc="-1">
                <a:solidFill>
                  <a:srgbClr val="595959"/>
                </a:solidFill>
                <a:latin typeface="Arial"/>
                <a:ea typeface="Arial"/>
              </a:rPr>
              <a:t>4</a:t>
            </a:fld>
            <a:endParaRPr lang="es-CO" sz="10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sp>
      <p:sp>
        <p:nvSpPr>
          <p:cNvPr id="585"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800" b="0" strike="noStrike" spc="-1">
                <a:solidFill>
                  <a:srgbClr val="595959"/>
                </a:solidFill>
                <a:latin typeface="Arial"/>
                <a:ea typeface="Arial"/>
              </a:rPr>
              <a:t>Metodología de armada de cubo en el documento del texto</a:t>
            </a:r>
            <a:endParaRPr lang="es-CO" sz="1800" b="0" strike="noStrike" spc="-1">
              <a:latin typeface="Arial"/>
            </a:endParaRPr>
          </a:p>
          <a:p>
            <a:pPr marL="457200" indent="-342360">
              <a:lnSpc>
                <a:spcPct val="115000"/>
              </a:lnSpc>
              <a:buClr>
                <a:srgbClr val="595959"/>
              </a:buClr>
              <a:buFont typeface="Arial"/>
              <a:buChar char="●"/>
            </a:pPr>
            <a:r>
              <a:rPr lang="es-CO" sz="1800" b="0" strike="noStrike" spc="-1">
                <a:solidFill>
                  <a:srgbClr val="595959"/>
                </a:solidFill>
                <a:latin typeface="Arial"/>
                <a:ea typeface="Arial"/>
              </a:rPr>
              <a:t>Asimilación de datos, una crítica de como vemos el proceso de asimilación de datos</a:t>
            </a:r>
            <a:endParaRPr lang="es-CO" sz="1800" b="0" strike="noStrike" spc="-1">
              <a:latin typeface="Arial"/>
            </a:endParaRPr>
          </a:p>
        </p:txBody>
      </p:sp>
      <p:sp>
        <p:nvSpPr>
          <p:cNvPr id="586"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AB65EC2-A47D-4046-AA8E-0C7B2093662F}" type="slidenum">
              <a:rPr lang="es-CO" sz="1000" b="0" strike="noStrike" spc="-1">
                <a:solidFill>
                  <a:srgbClr val="595959"/>
                </a:solidFill>
                <a:latin typeface="Arial"/>
                <a:ea typeface="Arial"/>
              </a:rPr>
              <a:t>40</a:t>
            </a:fld>
            <a:endParaRPr lang="es-CO" sz="10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CustomShape 1"/>
          <p:cNvSpPr/>
          <p:nvPr/>
        </p:nvSpPr>
        <p:spPr>
          <a:xfrm>
            <a:off x="61560" y="1284120"/>
            <a:ext cx="8701560" cy="2841480"/>
          </a:xfrm>
          <a:prstGeom prst="rect">
            <a:avLst/>
          </a:prstGeom>
          <a:ln>
            <a:prstDash val="dash"/>
            <a:round/>
          </a:ln>
        </p:spPr>
        <p:style>
          <a:lnRef idx="2">
            <a:schemeClr val="dk1"/>
          </a:lnRef>
          <a:fillRef idx="1">
            <a:schemeClr val="lt1"/>
          </a:fillRef>
          <a:effectRef idx="0">
            <a:schemeClr val="dk1"/>
          </a:effectRef>
          <a:fontRef idx="minor"/>
        </p:style>
      </p:sp>
      <p:sp>
        <p:nvSpPr>
          <p:cNvPr id="588" name="CustomShape 2"/>
          <p:cNvSpPr/>
          <p:nvPr/>
        </p:nvSpPr>
        <p:spPr>
          <a:xfrm>
            <a:off x="311760" y="1425240"/>
            <a:ext cx="5231160" cy="2574360"/>
          </a:xfrm>
          <a:prstGeom prst="rect">
            <a:avLst/>
          </a:prstGeom>
          <a:ln>
            <a:prstDash val="sysDot"/>
            <a:round/>
          </a:ln>
        </p:spPr>
        <p:style>
          <a:lnRef idx="2">
            <a:schemeClr val="dk1"/>
          </a:lnRef>
          <a:fillRef idx="1">
            <a:schemeClr val="lt1"/>
          </a:fillRef>
          <a:effectRef idx="0">
            <a:schemeClr val="dk1"/>
          </a:effectRef>
          <a:fontRef idx="minor"/>
        </p:style>
      </p:sp>
      <p:sp>
        <p:nvSpPr>
          <p:cNvPr id="589" name="CustomShape 3"/>
          <p:cNvSpPr/>
          <p:nvPr/>
        </p:nvSpPr>
        <p:spPr>
          <a:xfrm>
            <a:off x="311760" y="120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Estructura integración de los códigos de observaciones</a:t>
            </a:r>
            <a:endParaRPr lang="es-CO" sz="2400" b="0" strike="noStrike" spc="-1">
              <a:latin typeface="Arial"/>
            </a:endParaRPr>
          </a:p>
        </p:txBody>
      </p:sp>
      <p:sp>
        <p:nvSpPr>
          <p:cNvPr id="590" name="CustomShape 4"/>
          <p:cNvSpPr/>
          <p:nvPr/>
        </p:nvSpPr>
        <p:spPr>
          <a:xfrm>
            <a:off x="345960" y="2206440"/>
            <a:ext cx="4916520" cy="1550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nSpc>
                <a:spcPct val="115000"/>
              </a:lnSpc>
            </a:pPr>
            <a:endParaRPr lang="es-CO" sz="18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Sondas</a:t>
            </a:r>
            <a:r>
              <a:rPr lang="es-CO" sz="1100" b="0" strike="noStrike" spc="-1">
                <a:solidFill>
                  <a:srgbClr val="595959"/>
                </a:solidFill>
                <a:latin typeface="Arial"/>
                <a:ea typeface="Arial"/>
              </a:rPr>
              <a:t> (multi-descarga, extracción variables de interés)</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Metar </a:t>
            </a:r>
            <a:r>
              <a:rPr lang="es-CO" sz="1100" b="0" strike="noStrike" spc="-1">
                <a:solidFill>
                  <a:srgbClr val="595959"/>
                </a:solidFill>
                <a:latin typeface="Arial"/>
                <a:ea typeface="Arial"/>
              </a:rPr>
              <a:t> (multi-descarga, extracción P y T)</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Radar</a:t>
            </a:r>
            <a:r>
              <a:rPr lang="es-CO" sz="1100" b="0" strike="noStrike" spc="-1">
                <a:solidFill>
                  <a:srgbClr val="595959"/>
                </a:solidFill>
                <a:latin typeface="Arial"/>
                <a:ea typeface="Arial"/>
              </a:rPr>
              <a:t> (Extracción desde el Little R de las variables de interés)</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GOES</a:t>
            </a:r>
            <a:r>
              <a:rPr lang="es-CO" sz="1100" b="0" strike="noStrike" spc="-1">
                <a:solidFill>
                  <a:srgbClr val="595959"/>
                </a:solidFill>
                <a:latin typeface="Arial"/>
                <a:ea typeface="Arial"/>
              </a:rPr>
              <a:t>  (técnica de remapeo desde las imágenes, normalización)</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Unidades aeroportadas Simple </a:t>
            </a:r>
            <a:r>
              <a:rPr lang="es-CO" sz="1100" b="0" strike="noStrike" spc="-1">
                <a:solidFill>
                  <a:srgbClr val="595959"/>
                </a:solidFill>
                <a:latin typeface="Arial"/>
                <a:ea typeface="Arial"/>
              </a:rPr>
              <a:t>(unidades complementarias de información de calidad de aire y meteorología)</a:t>
            </a:r>
            <a:endParaRPr lang="es-CO" sz="1100" b="0" strike="noStrike" spc="-1">
              <a:latin typeface="Arial"/>
            </a:endParaRPr>
          </a:p>
        </p:txBody>
      </p:sp>
      <p:sp>
        <p:nvSpPr>
          <p:cNvPr id="591"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2B746C5C-D78F-469C-BDEF-E1DC19FFB55F}" type="slidenum">
              <a:rPr lang="es-CO" sz="1000" b="0" strike="noStrike" spc="-1">
                <a:solidFill>
                  <a:srgbClr val="595959"/>
                </a:solidFill>
                <a:latin typeface="Arial"/>
                <a:ea typeface="Arial"/>
              </a:rPr>
              <a:t>41</a:t>
            </a:fld>
            <a:endParaRPr lang="es-CO" sz="1000" b="0" strike="noStrike" spc="-1">
              <a:latin typeface="Arial"/>
            </a:endParaRPr>
          </a:p>
        </p:txBody>
      </p:sp>
      <p:sp>
        <p:nvSpPr>
          <p:cNvPr id="592" name="CustomShape 6"/>
          <p:cNvSpPr/>
          <p:nvPr/>
        </p:nvSpPr>
        <p:spPr>
          <a:xfrm>
            <a:off x="4995000" y="2458440"/>
            <a:ext cx="671400" cy="1166760"/>
          </a:xfrm>
          <a:prstGeom prst="rightBrace">
            <a:avLst>
              <a:gd name="adj1" fmla="val 8333"/>
              <a:gd name="adj2" fmla="val 50000"/>
            </a:avLst>
          </a:prstGeom>
          <a:noFill/>
          <a:ln>
            <a:round/>
          </a:ln>
        </p:spPr>
        <p:style>
          <a:lnRef idx="1">
            <a:schemeClr val="dk1"/>
          </a:lnRef>
          <a:fillRef idx="0">
            <a:schemeClr val="dk1"/>
          </a:fillRef>
          <a:effectRef idx="0">
            <a:schemeClr val="dk1"/>
          </a:effectRef>
          <a:fontRef idx="minor"/>
        </p:style>
      </p:sp>
      <p:sp>
        <p:nvSpPr>
          <p:cNvPr id="593" name="CustomShape 7"/>
          <p:cNvSpPr/>
          <p:nvPr/>
        </p:nvSpPr>
        <p:spPr>
          <a:xfrm>
            <a:off x="1691640" y="4259880"/>
            <a:ext cx="5531400" cy="7131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Pipeline descarga, preprocesamiento y análisis de datos de diferentes observaciones sobre el territorio Colombiano </a:t>
            </a:r>
            <a:endParaRPr lang="es-CO" sz="1200" b="0" strike="noStrike" spc="-1">
              <a:latin typeface="Arial"/>
            </a:endParaRPr>
          </a:p>
        </p:txBody>
      </p:sp>
      <p:sp>
        <p:nvSpPr>
          <p:cNvPr id="594" name="CustomShape 8"/>
          <p:cNvSpPr/>
          <p:nvPr/>
        </p:nvSpPr>
        <p:spPr>
          <a:xfrm>
            <a:off x="5922000" y="2559240"/>
            <a:ext cx="2172600" cy="11865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Matrices “Hipercubos”</a:t>
            </a:r>
            <a:endParaRPr lang="es-CO" sz="1200" b="0" strike="noStrike" spc="-1">
              <a:latin typeface="Arial"/>
            </a:endParaRPr>
          </a:p>
          <a:p>
            <a:pPr algn="ctr">
              <a:lnSpc>
                <a:spcPct val="100000"/>
              </a:lnSpc>
            </a:pPr>
            <a:r>
              <a:rPr lang="es-CO" sz="1200" b="0" strike="noStrike" spc="-1">
                <a:solidFill>
                  <a:srgbClr val="000000"/>
                </a:solidFill>
                <a:latin typeface="Arial"/>
                <a:ea typeface="Arial"/>
              </a:rPr>
              <a:t>Información interpolada espacio-temporalmente a la resolucion del modelo operativo WRFDA FAC</a:t>
            </a:r>
            <a:endParaRPr lang="es-CO" sz="1200" b="0" strike="noStrike" spc="-1">
              <a:latin typeface="Arial"/>
            </a:endParaRPr>
          </a:p>
        </p:txBody>
      </p:sp>
      <p:sp>
        <p:nvSpPr>
          <p:cNvPr id="595" name="CustomShape 9"/>
          <p:cNvSpPr/>
          <p:nvPr/>
        </p:nvSpPr>
        <p:spPr>
          <a:xfrm>
            <a:off x="668520" y="1587960"/>
            <a:ext cx="4077720" cy="5727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Usuario </a:t>
            </a:r>
            <a:r>
              <a:rPr lang="es-CO" sz="1200" b="0" strike="noStrike" spc="-1">
                <a:solidFill>
                  <a:srgbClr val="000000"/>
                </a:solidFill>
                <a:latin typeface="Wingdings"/>
                <a:ea typeface="Arial"/>
              </a:rPr>
              <a:t></a:t>
            </a:r>
            <a:r>
              <a:rPr lang="es-CO" sz="1200" b="0" strike="noStrike" spc="-1">
                <a:solidFill>
                  <a:srgbClr val="000000"/>
                </a:solidFill>
                <a:latin typeface="Arial"/>
                <a:ea typeface="Arial"/>
              </a:rPr>
              <a:t> ingresa Fecha </a:t>
            </a:r>
            <a:r>
              <a:rPr lang="es-CO" sz="1200" b="0" strike="noStrike" spc="-1">
                <a:solidFill>
                  <a:srgbClr val="000000"/>
                </a:solidFill>
                <a:latin typeface="Wingdings"/>
                <a:ea typeface="Arial"/>
              </a:rPr>
              <a:t></a:t>
            </a:r>
            <a:r>
              <a:rPr lang="es-CO" sz="1200" b="0" strike="noStrike" spc="-1">
                <a:solidFill>
                  <a:srgbClr val="000000"/>
                </a:solidFill>
                <a:latin typeface="Arial"/>
                <a:ea typeface="Arial"/>
              </a:rPr>
              <a:t> selecciona observaciones</a:t>
            </a:r>
            <a:endParaRPr lang="es-CO" sz="1200" b="0" strike="noStrike" spc="-1">
              <a:latin typeface="Arial"/>
            </a:endParaRPr>
          </a:p>
        </p:txBody>
      </p:sp>
      <p:sp>
        <p:nvSpPr>
          <p:cNvPr id="596" name="CustomShape 10"/>
          <p:cNvSpPr/>
          <p:nvPr/>
        </p:nvSpPr>
        <p:spPr>
          <a:xfrm>
            <a:off x="560160" y="747000"/>
            <a:ext cx="589716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0" strike="noStrike" spc="-1">
                <a:solidFill>
                  <a:srgbClr val="000000"/>
                </a:solidFill>
                <a:latin typeface="Arial"/>
                <a:ea typeface="Arial"/>
              </a:rPr>
              <a:t>Github base </a:t>
            </a:r>
            <a:r>
              <a:rPr lang="es-CO" sz="1400" b="0" u="sng" strike="noStrike" spc="-1">
                <a:solidFill>
                  <a:srgbClr val="0097A7"/>
                </a:solidFill>
                <a:uFillTx/>
                <a:latin typeface="Arial"/>
                <a:ea typeface="Arial"/>
                <a:hlinkClick r:id="rId2"/>
              </a:rPr>
              <a:t>https://github.com/ayarceb/WRFDA_FAC_EAFIT</a:t>
            </a:r>
            <a:r>
              <a:rPr lang="es-CO" sz="1400" b="0" strike="noStrike" spc="-1">
                <a:solidFill>
                  <a:srgbClr val="000000"/>
                </a:solidFill>
                <a:latin typeface="Arial"/>
                <a:ea typeface="Arial"/>
              </a:rPr>
              <a:t> </a:t>
            </a:r>
            <a:endParaRPr lang="es-CO" sz="14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CustomShape 1"/>
          <p:cNvSpPr/>
          <p:nvPr/>
        </p:nvSpPr>
        <p:spPr>
          <a:xfrm>
            <a:off x="5061600" y="1893960"/>
            <a:ext cx="3395160" cy="1697400"/>
          </a:xfrm>
          <a:prstGeom prst="rect">
            <a:avLst/>
          </a:prstGeom>
          <a:solidFill>
            <a:srgbClr val="FF8000"/>
          </a:solidFill>
          <a:ln>
            <a:solidFill>
              <a:srgbClr val="3465A4"/>
            </a:solidFill>
          </a:ln>
        </p:spPr>
        <p:style>
          <a:lnRef idx="0">
            <a:scrgbClr r="0" g="0" b="0"/>
          </a:lnRef>
          <a:fillRef idx="0">
            <a:scrgbClr r="0" g="0" b="0"/>
          </a:fillRef>
          <a:effectRef idx="0">
            <a:scrgbClr r="0" g="0" b="0"/>
          </a:effectRef>
          <a:fontRef idx="minor"/>
        </p:style>
      </p:sp>
      <p:sp>
        <p:nvSpPr>
          <p:cNvPr id="598" name="CustomShape 2"/>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sounding</a:t>
            </a:r>
            <a:endParaRPr lang="es-CO" sz="3990" b="0" strike="noStrike" spc="-1">
              <a:latin typeface="Arial"/>
            </a:endParaRPr>
          </a:p>
        </p:txBody>
      </p:sp>
      <p:sp>
        <p:nvSpPr>
          <p:cNvPr id="599" name="CustomShape 3"/>
          <p:cNvSpPr/>
          <p:nvPr/>
        </p:nvSpPr>
        <p:spPr>
          <a:xfrm>
            <a:off x="424800" y="1828800"/>
            <a:ext cx="2023920" cy="2350440"/>
          </a:xfrm>
          <a:prstGeom prst="rect">
            <a:avLst/>
          </a:prstGeom>
          <a:solidFill>
            <a:srgbClr val="FFF5CE"/>
          </a:solidFill>
          <a:ln>
            <a:solidFill>
              <a:srgbClr val="3465A4"/>
            </a:solidFill>
          </a:ln>
        </p:spPr>
        <p:style>
          <a:lnRef idx="0">
            <a:scrgbClr r="0" g="0" b="0"/>
          </a:lnRef>
          <a:fillRef idx="0">
            <a:scrgbClr r="0" g="0" b="0"/>
          </a:fillRef>
          <a:effectRef idx="0">
            <a:scrgbClr r="0" g="0" b="0"/>
          </a:effectRef>
          <a:fontRef idx="minor"/>
        </p:style>
      </p:sp>
      <p:sp>
        <p:nvSpPr>
          <p:cNvPr id="600" name="CustomShape 4"/>
          <p:cNvSpPr/>
          <p:nvPr/>
        </p:nvSpPr>
        <p:spPr>
          <a:xfrm>
            <a:off x="555120" y="228564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gn="ctr">
              <a:lnSpc>
                <a:spcPct val="100000"/>
              </a:lnSpc>
            </a:pPr>
            <a:r>
              <a:rPr lang="es-CO" sz="910" b="0" strike="noStrike" spc="-1">
                <a:solidFill>
                  <a:srgbClr val="000000"/>
                </a:solidFill>
                <a:latin typeface="Arial"/>
                <a:ea typeface="Arial"/>
              </a:rPr>
              <a:t>Download</a:t>
            </a:r>
            <a:endParaRPr lang="es-CO" sz="910" b="0" strike="noStrike" spc="-1">
              <a:latin typeface="Arial"/>
            </a:endParaRPr>
          </a:p>
        </p:txBody>
      </p:sp>
      <p:sp>
        <p:nvSpPr>
          <p:cNvPr id="601" name="CustomShape 5"/>
          <p:cNvSpPr/>
          <p:nvPr/>
        </p:nvSpPr>
        <p:spPr>
          <a:xfrm>
            <a:off x="5322600" y="2873520"/>
            <a:ext cx="97884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Save as day_station.mat</a:t>
            </a:r>
            <a:endParaRPr lang="es-CO" sz="910" b="0" strike="noStrike" spc="-1">
              <a:latin typeface="Arial"/>
            </a:endParaRPr>
          </a:p>
        </p:txBody>
      </p:sp>
      <p:sp>
        <p:nvSpPr>
          <p:cNvPr id="602" name="CustomShape 6"/>
          <p:cNvSpPr/>
          <p:nvPr/>
        </p:nvSpPr>
        <p:spPr>
          <a:xfrm>
            <a:off x="6432840" y="2742840"/>
            <a:ext cx="143604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603" name="CustomShape 7"/>
          <p:cNvSpPr/>
          <p:nvPr/>
        </p:nvSpPr>
        <p:spPr>
          <a:xfrm>
            <a:off x="6759360" y="2873520"/>
            <a:ext cx="104436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Noto Sans CJK SC"/>
              </a:rPr>
              <a:t>Load </a:t>
            </a:r>
            <a:r>
              <a:rPr lang="es-CO" sz="910" b="0" strike="noStrike" spc="-1">
                <a:solidFill>
                  <a:srgbClr val="000000"/>
                </a:solidFill>
                <a:latin typeface="Arial"/>
                <a:ea typeface="Arial"/>
              </a:rPr>
              <a:t>day_station.mat</a:t>
            </a:r>
            <a:endParaRPr lang="es-CO" sz="910" b="0" strike="noStrike" spc="-1">
              <a:latin typeface="Arial"/>
            </a:endParaRPr>
          </a:p>
        </p:txBody>
      </p:sp>
      <p:sp>
        <p:nvSpPr>
          <p:cNvPr id="604" name="CustomShape 8"/>
          <p:cNvSpPr/>
          <p:nvPr/>
        </p:nvSpPr>
        <p:spPr>
          <a:xfrm>
            <a:off x="6465600" y="2274840"/>
            <a:ext cx="163188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Generate hiper matrix</a:t>
            </a:r>
            <a:endParaRPr lang="es-CO" sz="910" b="0" strike="noStrike" spc="-1">
              <a:latin typeface="Arial"/>
            </a:endParaRPr>
          </a:p>
          <a:p>
            <a:pPr>
              <a:lnSpc>
                <a:spcPct val="100000"/>
              </a:lnSpc>
            </a:pPr>
            <a:r>
              <a:rPr lang="es-CO" sz="910" b="0" strike="noStrike" spc="-1">
                <a:solidFill>
                  <a:srgbClr val="000000"/>
                </a:solidFill>
                <a:latin typeface="Arial"/>
                <a:ea typeface="Arial"/>
              </a:rPr>
              <a:t>Lat,Lon,levels, time </a:t>
            </a:r>
            <a:endParaRPr lang="es-CO" sz="910" b="0" strike="noStrike" spc="-1">
              <a:latin typeface="Arial"/>
            </a:endParaRPr>
          </a:p>
        </p:txBody>
      </p:sp>
      <p:sp>
        <p:nvSpPr>
          <p:cNvPr id="605" name="CustomShape 9"/>
          <p:cNvSpPr/>
          <p:nvPr/>
        </p:nvSpPr>
        <p:spPr>
          <a:xfrm>
            <a:off x="783720" y="3003120"/>
            <a:ext cx="1403280" cy="11898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d2sounds.py</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/home/dirac/Dropbox/2020/WRFDA_FAC_EAFIT/Sondas/Descarga_Sondas/new_download</a:t>
            </a:r>
            <a:endParaRPr lang="es-CO" sz="910" b="0" strike="noStrike" spc="-1">
              <a:latin typeface="Arial"/>
            </a:endParaRPr>
          </a:p>
        </p:txBody>
      </p:sp>
      <p:sp>
        <p:nvSpPr>
          <p:cNvPr id="606" name="CustomShape 10"/>
          <p:cNvSpPr/>
          <p:nvPr/>
        </p:nvSpPr>
        <p:spPr>
          <a:xfrm>
            <a:off x="2841120" y="1893960"/>
            <a:ext cx="2023920" cy="2284920"/>
          </a:xfrm>
          <a:prstGeom prst="rect">
            <a:avLst/>
          </a:prstGeom>
          <a:solidFill>
            <a:srgbClr val="FFBF00"/>
          </a:solidFill>
          <a:ln>
            <a:solidFill>
              <a:srgbClr val="3465A4"/>
            </a:solidFill>
          </a:ln>
        </p:spPr>
        <p:style>
          <a:lnRef idx="0">
            <a:scrgbClr r="0" g="0" b="0"/>
          </a:lnRef>
          <a:fillRef idx="0">
            <a:scrgbClr r="0" g="0" b="0"/>
          </a:fillRef>
          <a:effectRef idx="0">
            <a:scrgbClr r="0" g="0" b="0"/>
          </a:effectRef>
          <a:fontRef idx="minor"/>
        </p:style>
      </p:sp>
      <p:sp>
        <p:nvSpPr>
          <p:cNvPr id="607" name="Line 11"/>
          <p:cNvSpPr/>
          <p:nvPr/>
        </p:nvSpPr>
        <p:spPr>
          <a:xfrm>
            <a:off x="2122560" y="2024280"/>
            <a:ext cx="137124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08" name="CustomShape 12"/>
          <p:cNvSpPr/>
          <p:nvPr/>
        </p:nvSpPr>
        <p:spPr>
          <a:xfrm>
            <a:off x="2971800" y="2209680"/>
            <a:ext cx="2023920" cy="4968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Erase label information of the downloaded file for each sounding station</a:t>
            </a:r>
            <a:endParaRPr lang="es-CO" sz="910" b="0" strike="noStrike" spc="-1">
              <a:latin typeface="Arial"/>
            </a:endParaRPr>
          </a:p>
        </p:txBody>
      </p:sp>
      <p:sp>
        <p:nvSpPr>
          <p:cNvPr id="609" name="CustomShape 13"/>
          <p:cNvSpPr/>
          <p:nvPr/>
        </p:nvSpPr>
        <p:spPr>
          <a:xfrm>
            <a:off x="3363480" y="2886120"/>
            <a:ext cx="110952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Convert to .txt</a:t>
            </a:r>
            <a:endParaRPr lang="es-CO" sz="910" b="0" strike="noStrike" spc="-1">
              <a:latin typeface="Arial"/>
            </a:endParaRPr>
          </a:p>
        </p:txBody>
      </p:sp>
      <p:sp>
        <p:nvSpPr>
          <p:cNvPr id="610" name="CustomShape 14"/>
          <p:cNvSpPr/>
          <p:nvPr/>
        </p:nvSpPr>
        <p:spPr>
          <a:xfrm>
            <a:off x="3494160" y="3526560"/>
            <a:ext cx="71784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Read .txt</a:t>
            </a:r>
            <a:endParaRPr lang="es-CO" sz="910" b="0" strike="noStrike" spc="-1">
              <a:latin typeface="Arial"/>
            </a:endParaRPr>
          </a:p>
        </p:txBody>
      </p:sp>
      <p:sp>
        <p:nvSpPr>
          <p:cNvPr id="611" name="CustomShape 15"/>
          <p:cNvSpPr/>
          <p:nvPr/>
        </p:nvSpPr>
        <p:spPr>
          <a:xfrm>
            <a:off x="3232800" y="3774960"/>
            <a:ext cx="137088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readtable(&lt;station&gt;.txt)</a:t>
            </a:r>
            <a:endParaRPr lang="es-CO" sz="910" b="0" strike="noStrike" spc="-1">
              <a:latin typeface="Arial"/>
            </a:endParaRPr>
          </a:p>
        </p:txBody>
      </p:sp>
      <p:sp>
        <p:nvSpPr>
          <p:cNvPr id="612" name="Line 16"/>
          <p:cNvSpPr/>
          <p:nvPr/>
        </p:nvSpPr>
        <p:spPr>
          <a:xfrm>
            <a:off x="4473720" y="2024280"/>
            <a:ext cx="137124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13" name="CustomShape 17"/>
          <p:cNvSpPr/>
          <p:nvPr/>
        </p:nvSpPr>
        <p:spPr>
          <a:xfrm>
            <a:off x="5094360" y="4048920"/>
            <a:ext cx="3649320" cy="4968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Validation of the trajectory: save station file as .dat  and use pymeteo</a:t>
            </a:r>
            <a:endParaRPr lang="es-CO" sz="910" b="0" strike="noStrike" spc="-1">
              <a:latin typeface="Arial"/>
            </a:endParaRPr>
          </a:p>
          <a:p>
            <a:pPr>
              <a:lnSpc>
                <a:spcPct val="100000"/>
              </a:lnSpc>
            </a:pPr>
            <a:r>
              <a:rPr lang="es-CO" sz="910" b="0" strike="noStrike" spc="-1">
                <a:solidFill>
                  <a:srgbClr val="000000"/>
                </a:solidFill>
                <a:latin typeface="Arial"/>
                <a:ea typeface="Arial"/>
              </a:rPr>
              <a:t>For produce skewt.pdf</a:t>
            </a:r>
            <a:endParaRPr lang="es-CO" sz="91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GOES</a:t>
            </a:r>
            <a:endParaRPr lang="es-CO" sz="3990" b="0" strike="noStrike" spc="-1">
              <a:latin typeface="Arial"/>
            </a:endParaRPr>
          </a:p>
        </p:txBody>
      </p:sp>
      <p:sp>
        <p:nvSpPr>
          <p:cNvPr id="615"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pic>
        <p:nvPicPr>
          <p:cNvPr id="616" name="Imagen 615"/>
          <p:cNvPicPr/>
          <p:nvPr/>
        </p:nvPicPr>
        <p:blipFill>
          <a:blip r:embed="rId2"/>
          <a:stretch/>
        </p:blipFill>
        <p:spPr>
          <a:xfrm>
            <a:off x="2736000" y="1008000"/>
            <a:ext cx="3538440" cy="382104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METAR</a:t>
            </a:r>
            <a:endParaRPr lang="es-CO" sz="3990" b="0" strike="noStrike" spc="-1">
              <a:latin typeface="Arial"/>
            </a:endParaRPr>
          </a:p>
        </p:txBody>
      </p:sp>
      <p:sp>
        <p:nvSpPr>
          <p:cNvPr id="618"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sp>
        <p:nvSpPr>
          <p:cNvPr id="619" name="CustomShape 3"/>
          <p:cNvSpPr/>
          <p:nvPr/>
        </p:nvSpPr>
        <p:spPr>
          <a:xfrm>
            <a:off x="5061240" y="1902960"/>
            <a:ext cx="3395160" cy="2282040"/>
          </a:xfrm>
          <a:prstGeom prst="rect">
            <a:avLst/>
          </a:prstGeom>
          <a:solidFill>
            <a:srgbClr val="FF8000"/>
          </a:solidFill>
          <a:ln>
            <a:solidFill>
              <a:srgbClr val="3465A4"/>
            </a:solidFill>
          </a:ln>
        </p:spPr>
        <p:style>
          <a:lnRef idx="0">
            <a:scrgbClr r="0" g="0" b="0"/>
          </a:lnRef>
          <a:fillRef idx="0">
            <a:scrgbClr r="0" g="0" b="0"/>
          </a:fillRef>
          <a:effectRef idx="0">
            <a:scrgbClr r="0" g="0" b="0"/>
          </a:effectRef>
          <a:fontRef idx="minor"/>
        </p:style>
      </p:sp>
      <p:sp>
        <p:nvSpPr>
          <p:cNvPr id="620" name="CustomShape 4"/>
          <p:cNvSpPr/>
          <p:nvPr/>
        </p:nvSpPr>
        <p:spPr>
          <a:xfrm>
            <a:off x="424440" y="1828800"/>
            <a:ext cx="2023920" cy="2350440"/>
          </a:xfrm>
          <a:prstGeom prst="rect">
            <a:avLst/>
          </a:prstGeom>
          <a:solidFill>
            <a:srgbClr val="FFF5CE"/>
          </a:solidFill>
          <a:ln>
            <a:solidFill>
              <a:srgbClr val="3465A4"/>
            </a:solidFill>
          </a:ln>
        </p:spPr>
        <p:style>
          <a:lnRef idx="0">
            <a:scrgbClr r="0" g="0" b="0"/>
          </a:lnRef>
          <a:fillRef idx="0">
            <a:scrgbClr r="0" g="0" b="0"/>
          </a:fillRef>
          <a:effectRef idx="0">
            <a:scrgbClr r="0" g="0" b="0"/>
          </a:effectRef>
          <a:fontRef idx="minor"/>
        </p:style>
      </p:sp>
      <p:sp>
        <p:nvSpPr>
          <p:cNvPr id="621" name="CustomShape 5"/>
          <p:cNvSpPr/>
          <p:nvPr/>
        </p:nvSpPr>
        <p:spPr>
          <a:xfrm>
            <a:off x="576000" y="202428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gn="ctr">
              <a:lnSpc>
                <a:spcPct val="100000"/>
              </a:lnSpc>
            </a:pPr>
            <a:r>
              <a:rPr lang="es-CO" sz="910" b="0" strike="noStrike" spc="-1">
                <a:solidFill>
                  <a:srgbClr val="000000"/>
                </a:solidFill>
                <a:latin typeface="Arial"/>
                <a:ea typeface="Arial"/>
              </a:rPr>
              <a:t>Download</a:t>
            </a:r>
            <a:endParaRPr lang="es-CO" sz="910" b="0" strike="noStrike" spc="-1">
              <a:latin typeface="Arial"/>
            </a:endParaRPr>
          </a:p>
        </p:txBody>
      </p:sp>
      <p:sp>
        <p:nvSpPr>
          <p:cNvPr id="622" name="CustomShape 6"/>
          <p:cNvSpPr/>
          <p:nvPr/>
        </p:nvSpPr>
        <p:spPr>
          <a:xfrm>
            <a:off x="5424120" y="2665800"/>
            <a:ext cx="2711880" cy="1051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Generate hiper matrix with dimension Lat,Lon,levels, time and using the information of the WRFOUT for every variable. </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GITHUB: </a:t>
            </a:r>
            <a:endParaRPr lang="es-CO" sz="910" b="0" strike="noStrike" spc="-1">
              <a:latin typeface="Arial"/>
            </a:endParaRPr>
          </a:p>
          <a:p>
            <a:pPr>
              <a:lnSpc>
                <a:spcPct val="100000"/>
              </a:lnSpc>
            </a:pPr>
            <a:r>
              <a:rPr lang="es-CO" sz="910" b="0" strike="noStrike" spc="-1">
                <a:solidFill>
                  <a:srgbClr val="000000"/>
                </a:solidFill>
                <a:latin typeface="Arial"/>
                <a:ea typeface="Arial"/>
                <a:hlinkClick r:id="rId2"/>
              </a:rPr>
              <a:t>https://github.com/ayarceb/WRFDA_FAC_EAFIT/tree/master/Metar/decode_metar.py</a:t>
            </a:r>
            <a:endParaRPr lang="es-CO" sz="910" b="0" strike="noStrike" spc="-1">
              <a:latin typeface="Arial"/>
            </a:endParaRPr>
          </a:p>
          <a:p>
            <a:pPr>
              <a:lnSpc>
                <a:spcPct val="100000"/>
              </a:lnSpc>
            </a:pPr>
            <a:endParaRPr lang="es-CO" sz="910" b="0" strike="noStrike" spc="-1">
              <a:latin typeface="Arial"/>
            </a:endParaRPr>
          </a:p>
        </p:txBody>
      </p:sp>
      <p:sp>
        <p:nvSpPr>
          <p:cNvPr id="623" name="CustomShape 7"/>
          <p:cNvSpPr/>
          <p:nvPr/>
        </p:nvSpPr>
        <p:spPr>
          <a:xfrm>
            <a:off x="576000" y="2553480"/>
            <a:ext cx="1728000" cy="119052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From IDEAM:</a:t>
            </a:r>
            <a:endParaRPr lang="es-CO" sz="910" b="0" strike="noStrike" spc="-1">
              <a:latin typeface="Arial"/>
            </a:endParaRPr>
          </a:p>
          <a:p>
            <a:pPr>
              <a:lnSpc>
                <a:spcPct val="100000"/>
              </a:lnSpc>
            </a:pPr>
            <a:r>
              <a:rPr lang="es-CO" sz="910" b="0" strike="noStrike" spc="-1">
                <a:solidFill>
                  <a:srgbClr val="000000"/>
                </a:solidFill>
                <a:latin typeface="Arial"/>
                <a:ea typeface="Arial"/>
              </a:rPr>
              <a:t>http://www.ideam.gov.co/web/meteorologia-aeronautica/consulta-metar</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Select: Station, date/time (start and end), type of report (METAR-SPECI)</a:t>
            </a:r>
            <a:endParaRPr lang="es-CO" sz="910" b="0" strike="noStrike" spc="-1">
              <a:latin typeface="Arial"/>
            </a:endParaRPr>
          </a:p>
        </p:txBody>
      </p:sp>
      <p:sp>
        <p:nvSpPr>
          <p:cNvPr id="624" name="CustomShape 8"/>
          <p:cNvSpPr/>
          <p:nvPr/>
        </p:nvSpPr>
        <p:spPr>
          <a:xfrm>
            <a:off x="2840760" y="1893960"/>
            <a:ext cx="2023920" cy="2284920"/>
          </a:xfrm>
          <a:prstGeom prst="rect">
            <a:avLst/>
          </a:prstGeom>
          <a:solidFill>
            <a:srgbClr val="FFBF00"/>
          </a:solidFill>
          <a:ln>
            <a:solidFill>
              <a:srgbClr val="3465A4"/>
            </a:solidFill>
          </a:ln>
        </p:spPr>
        <p:style>
          <a:lnRef idx="0">
            <a:scrgbClr r="0" g="0" b="0"/>
          </a:lnRef>
          <a:fillRef idx="0">
            <a:scrgbClr r="0" g="0" b="0"/>
          </a:fillRef>
          <a:effectRef idx="0">
            <a:scrgbClr r="0" g="0" b="0"/>
          </a:effectRef>
          <a:fontRef idx="minor"/>
        </p:style>
      </p:sp>
      <p:sp>
        <p:nvSpPr>
          <p:cNvPr id="625" name="Line 9"/>
          <p:cNvSpPr/>
          <p:nvPr/>
        </p:nvSpPr>
        <p:spPr>
          <a:xfrm>
            <a:off x="2273400" y="2304000"/>
            <a:ext cx="53460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26" name="CustomShape 10"/>
          <p:cNvSpPr/>
          <p:nvPr/>
        </p:nvSpPr>
        <p:spPr>
          <a:xfrm>
            <a:off x="2656080" y="1075680"/>
            <a:ext cx="1591920" cy="220320"/>
          </a:xfrm>
          <a:prstGeom prst="rect">
            <a:avLst/>
          </a:prstGeom>
          <a:noFill/>
          <a:ln>
            <a:noFill/>
          </a:ln>
        </p:spPr>
        <p:style>
          <a:lnRef idx="0">
            <a:scrgbClr r="0" g="0" b="0"/>
          </a:lnRef>
          <a:fillRef idx="0">
            <a:scrgbClr r="0" g="0" b="0"/>
          </a:fillRef>
          <a:effectRef idx="0">
            <a:scrgbClr r="0" g="0" b="0"/>
          </a:effectRef>
          <a:fontRef idx="minor"/>
        </p:style>
      </p:sp>
      <p:sp>
        <p:nvSpPr>
          <p:cNvPr id="627" name="Line 11"/>
          <p:cNvSpPr/>
          <p:nvPr/>
        </p:nvSpPr>
        <p:spPr>
          <a:xfrm>
            <a:off x="4864680" y="2232000"/>
            <a:ext cx="111132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pic>
        <p:nvPicPr>
          <p:cNvPr id="628" name="Imagen 627"/>
          <p:cNvPicPr/>
          <p:nvPr/>
        </p:nvPicPr>
        <p:blipFill>
          <a:blip r:embed="rId3"/>
          <a:stretch/>
        </p:blipFill>
        <p:spPr>
          <a:xfrm rot="21562800">
            <a:off x="509760" y="3787920"/>
            <a:ext cx="2144160" cy="1129680"/>
          </a:xfrm>
          <a:prstGeom prst="rect">
            <a:avLst/>
          </a:prstGeom>
          <a:ln>
            <a:noFill/>
          </a:ln>
        </p:spPr>
      </p:pic>
      <p:sp>
        <p:nvSpPr>
          <p:cNvPr id="629" name="TextShape 12"/>
          <p:cNvSpPr txBox="1"/>
          <p:nvPr/>
        </p:nvSpPr>
        <p:spPr>
          <a:xfrm>
            <a:off x="3024000" y="2602440"/>
            <a:ext cx="1800000" cy="1357560"/>
          </a:xfrm>
          <a:prstGeom prst="rect">
            <a:avLst/>
          </a:prstGeom>
          <a:noFill/>
          <a:ln>
            <a:noFill/>
          </a:ln>
        </p:spPr>
        <p:txBody>
          <a:bodyPr lIns="90000" tIns="45000" rIns="90000" bIns="45000">
            <a:noAutofit/>
          </a:bodyPr>
          <a:lstStyle/>
          <a:p>
            <a:r>
              <a:rPr lang="es-CO" sz="910" b="0" strike="noStrike" spc="-1">
                <a:solidFill>
                  <a:srgbClr val="000000"/>
                </a:solidFill>
                <a:latin typeface="Arial"/>
                <a:ea typeface="Arial"/>
              </a:rPr>
              <a:t>GITHUB: </a:t>
            </a:r>
            <a:endParaRPr lang="es-CO" sz="910" b="0" strike="noStrike" spc="-1">
              <a:latin typeface="Arial"/>
            </a:endParaRPr>
          </a:p>
          <a:p>
            <a:endParaRPr lang="es-CO" sz="910" b="0" strike="noStrike" spc="-1">
              <a:latin typeface="Arial"/>
            </a:endParaRPr>
          </a:p>
          <a:p>
            <a:pPr>
              <a:lnSpc>
                <a:spcPct val="100000"/>
              </a:lnSpc>
            </a:pPr>
            <a:r>
              <a:rPr lang="es-CO" sz="910" b="0" strike="noStrike" spc="-1">
                <a:solidFill>
                  <a:srgbClr val="000000"/>
                </a:solidFill>
                <a:latin typeface="Arial"/>
                <a:ea typeface="Arial"/>
                <a:hlinkClick r:id="rId4"/>
              </a:rPr>
              <a:t>https://github.com/ayarceb/WRFDA_FAC_EAFIT/tree/master/Metar/decode_metar.py</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Review the file obtained. Delete information repeat.</a:t>
            </a:r>
            <a:endParaRPr lang="es-CO" sz="910" b="0" strike="noStrike" spc="-1">
              <a:latin typeface="Arial"/>
            </a:endParaRPr>
          </a:p>
        </p:txBody>
      </p:sp>
      <p:sp>
        <p:nvSpPr>
          <p:cNvPr id="630" name="CustomShape 13"/>
          <p:cNvSpPr/>
          <p:nvPr/>
        </p:nvSpPr>
        <p:spPr>
          <a:xfrm>
            <a:off x="3054600" y="202428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nSpc>
                <a:spcPct val="100000"/>
              </a:lnSpc>
            </a:pPr>
            <a:r>
              <a:rPr lang="es-CO" sz="910" b="0" strike="noStrike" spc="-1">
                <a:solidFill>
                  <a:srgbClr val="000000"/>
                </a:solidFill>
                <a:latin typeface="Arial"/>
                <a:ea typeface="Arial"/>
              </a:rPr>
              <a:t>Decode Metar</a:t>
            </a:r>
            <a:endParaRPr lang="es-CO" sz="910" b="0" strike="noStrike" spc="-1">
              <a:latin typeface="Arial"/>
            </a:endParaRPr>
          </a:p>
        </p:txBody>
      </p:sp>
      <p:sp>
        <p:nvSpPr>
          <p:cNvPr id="631" name="CustomShape 14"/>
          <p:cNvSpPr/>
          <p:nvPr/>
        </p:nvSpPr>
        <p:spPr>
          <a:xfrm>
            <a:off x="6048000" y="2016000"/>
            <a:ext cx="143604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r>
              <a:rPr lang="es-CO" sz="1800" b="0" strike="noStrike" spc="-1">
                <a:latin typeface="Arial"/>
              </a:rPr>
              <a:t>Hipe Matrix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Radar</a:t>
            </a:r>
            <a:endParaRPr lang="es-CO" sz="3990" b="0" strike="noStrike" spc="-1">
              <a:latin typeface="Arial"/>
            </a:endParaRPr>
          </a:p>
        </p:txBody>
      </p:sp>
      <p:sp>
        <p:nvSpPr>
          <p:cNvPr id="633"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ángulo 60">
            <a:extLst>
              <a:ext uri="{FF2B5EF4-FFF2-40B4-BE49-F238E27FC236}">
                <a16:creationId xmlns:a16="http://schemas.microsoft.com/office/drawing/2014/main" id="{45C5D26A-5108-47F1-8624-908D008A10BE}"/>
              </a:ext>
            </a:extLst>
          </p:cNvPr>
          <p:cNvSpPr/>
          <p:nvPr/>
        </p:nvSpPr>
        <p:spPr>
          <a:xfrm>
            <a:off x="35944" y="3073356"/>
            <a:ext cx="9051636" cy="124796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dirty="0">
              <a:solidFill>
                <a:schemeClr val="tx1"/>
              </a:solidFill>
            </a:endParaRPr>
          </a:p>
        </p:txBody>
      </p:sp>
      <p:sp>
        <p:nvSpPr>
          <p:cNvPr id="60" name="Rectángulo 59">
            <a:extLst>
              <a:ext uri="{FF2B5EF4-FFF2-40B4-BE49-F238E27FC236}">
                <a16:creationId xmlns:a16="http://schemas.microsoft.com/office/drawing/2014/main" id="{ADCD9FA3-CF61-4238-8307-C908E4E4DD6F}"/>
              </a:ext>
            </a:extLst>
          </p:cNvPr>
          <p:cNvSpPr/>
          <p:nvPr/>
        </p:nvSpPr>
        <p:spPr>
          <a:xfrm>
            <a:off x="3176581" y="205079"/>
            <a:ext cx="5919092" cy="81771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dirty="0">
              <a:solidFill>
                <a:schemeClr val="tx1"/>
              </a:solidFill>
            </a:endParaRPr>
          </a:p>
        </p:txBody>
      </p:sp>
      <p:sp>
        <p:nvSpPr>
          <p:cNvPr id="17" name="Rectángulo 16">
            <a:extLst>
              <a:ext uri="{FF2B5EF4-FFF2-40B4-BE49-F238E27FC236}">
                <a16:creationId xmlns:a16="http://schemas.microsoft.com/office/drawing/2014/main" id="{01FA1301-FC73-43A1-AD08-5E0D9AD8A8A0}"/>
              </a:ext>
            </a:extLst>
          </p:cNvPr>
          <p:cNvSpPr/>
          <p:nvPr/>
        </p:nvSpPr>
        <p:spPr>
          <a:xfrm>
            <a:off x="35943" y="1105794"/>
            <a:ext cx="9051637" cy="1901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4" name="Rectángulo 23">
            <a:extLst>
              <a:ext uri="{FF2B5EF4-FFF2-40B4-BE49-F238E27FC236}">
                <a16:creationId xmlns:a16="http://schemas.microsoft.com/office/drawing/2014/main" id="{B353E586-391E-4922-A72C-672D2703D8A7}"/>
              </a:ext>
            </a:extLst>
          </p:cNvPr>
          <p:cNvSpPr/>
          <p:nvPr/>
        </p:nvSpPr>
        <p:spPr>
          <a:xfrm>
            <a:off x="2120264" y="1626010"/>
            <a:ext cx="6854178" cy="11225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sz="1100"/>
          </a:p>
        </p:txBody>
      </p:sp>
      <p:sp>
        <p:nvSpPr>
          <p:cNvPr id="15" name="Rectángulo 14">
            <a:extLst>
              <a:ext uri="{FF2B5EF4-FFF2-40B4-BE49-F238E27FC236}">
                <a16:creationId xmlns:a16="http://schemas.microsoft.com/office/drawing/2014/main" id="{9A4E3612-00F2-4488-8322-3C8B93729E07}"/>
              </a:ext>
            </a:extLst>
          </p:cNvPr>
          <p:cNvSpPr/>
          <p:nvPr/>
        </p:nvSpPr>
        <p:spPr>
          <a:xfrm>
            <a:off x="3866916" y="3410819"/>
            <a:ext cx="1420570" cy="5727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sz="1600"/>
          </a:p>
        </p:txBody>
      </p:sp>
      <p:sp>
        <p:nvSpPr>
          <p:cNvPr id="2" name="Título 1">
            <a:extLst>
              <a:ext uri="{FF2B5EF4-FFF2-40B4-BE49-F238E27FC236}">
                <a16:creationId xmlns:a16="http://schemas.microsoft.com/office/drawing/2014/main" id="{893BEF76-F899-4D34-8DF3-19B691B1A8CE}"/>
              </a:ext>
            </a:extLst>
          </p:cNvPr>
          <p:cNvSpPr>
            <a:spLocks noGrp="1"/>
          </p:cNvSpPr>
          <p:nvPr>
            <p:ph type="title"/>
          </p:nvPr>
        </p:nvSpPr>
        <p:spPr>
          <a:xfrm>
            <a:off x="122179" y="288971"/>
            <a:ext cx="2769878" cy="572700"/>
          </a:xfrm>
        </p:spPr>
        <p:txBody>
          <a:bodyPr/>
          <a:lstStyle/>
          <a:p>
            <a:pPr algn="ctr"/>
            <a:r>
              <a:rPr lang="es-MX" sz="1600" dirty="0"/>
              <a:t>Pipeline “</a:t>
            </a:r>
            <a:r>
              <a:rPr lang="es-MX" sz="1600" dirty="0" err="1"/>
              <a:t>The</a:t>
            </a:r>
            <a:r>
              <a:rPr lang="es-MX" sz="1600" dirty="0"/>
              <a:t> </a:t>
            </a:r>
            <a:r>
              <a:rPr lang="es-MX" sz="1600" dirty="0" err="1"/>
              <a:t>system</a:t>
            </a:r>
            <a:r>
              <a:rPr lang="es-MX" sz="1600" dirty="0"/>
              <a:t>”. </a:t>
            </a:r>
            <a:r>
              <a:rPr lang="es-MX" sz="1600" dirty="0" err="1"/>
              <a:t>observations</a:t>
            </a:r>
            <a:r>
              <a:rPr lang="es-MX" sz="1600" dirty="0"/>
              <a:t> and </a:t>
            </a:r>
            <a:r>
              <a:rPr lang="es-MX" sz="1600" dirty="0" err="1"/>
              <a:t>models</a:t>
            </a:r>
            <a:endParaRPr lang="es-CO" sz="1600" dirty="0"/>
          </a:p>
        </p:txBody>
      </p:sp>
      <p:sp>
        <p:nvSpPr>
          <p:cNvPr id="5" name="Rectángulo 4">
            <a:extLst>
              <a:ext uri="{FF2B5EF4-FFF2-40B4-BE49-F238E27FC236}">
                <a16:creationId xmlns:a16="http://schemas.microsoft.com/office/drawing/2014/main" id="{457E6371-53EC-42AD-9969-E3CD54A55781}"/>
              </a:ext>
            </a:extLst>
          </p:cNvPr>
          <p:cNvSpPr/>
          <p:nvPr/>
        </p:nvSpPr>
        <p:spPr>
          <a:xfrm>
            <a:off x="2223500" y="1759952"/>
            <a:ext cx="853512" cy="8131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800" dirty="0"/>
              <a:t>Sondas</a:t>
            </a:r>
            <a:endParaRPr lang="es-CO" sz="800" dirty="0"/>
          </a:p>
        </p:txBody>
      </p:sp>
      <p:sp>
        <p:nvSpPr>
          <p:cNvPr id="6" name="Rectángulo 5">
            <a:extLst>
              <a:ext uri="{FF2B5EF4-FFF2-40B4-BE49-F238E27FC236}">
                <a16:creationId xmlns:a16="http://schemas.microsoft.com/office/drawing/2014/main" id="{31F22D5D-3386-4C6C-86E9-44D213C7FE99}"/>
              </a:ext>
            </a:extLst>
          </p:cNvPr>
          <p:cNvSpPr/>
          <p:nvPr/>
        </p:nvSpPr>
        <p:spPr>
          <a:xfrm>
            <a:off x="3228498" y="1759952"/>
            <a:ext cx="853512" cy="8131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800" dirty="0"/>
              <a:t>METAR</a:t>
            </a:r>
            <a:endParaRPr lang="es-CO" sz="800" dirty="0"/>
          </a:p>
        </p:txBody>
      </p:sp>
      <p:sp>
        <p:nvSpPr>
          <p:cNvPr id="7" name="Rectángulo 6">
            <a:extLst>
              <a:ext uri="{FF2B5EF4-FFF2-40B4-BE49-F238E27FC236}">
                <a16:creationId xmlns:a16="http://schemas.microsoft.com/office/drawing/2014/main" id="{9226B9F6-1CFA-4C51-8C58-9D19EDD95DCC}"/>
              </a:ext>
            </a:extLst>
          </p:cNvPr>
          <p:cNvSpPr/>
          <p:nvPr/>
        </p:nvSpPr>
        <p:spPr>
          <a:xfrm>
            <a:off x="4174246" y="1759954"/>
            <a:ext cx="1113240" cy="8131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800" dirty="0" err="1"/>
              <a:t>Satellite</a:t>
            </a:r>
            <a:endParaRPr lang="es-MX" sz="800" dirty="0"/>
          </a:p>
          <a:p>
            <a:pPr algn="ctr"/>
            <a:r>
              <a:rPr lang="es-MX" sz="800" dirty="0"/>
              <a:t>(GOES</a:t>
            </a:r>
          </a:p>
          <a:p>
            <a:pPr algn="ctr"/>
            <a:r>
              <a:rPr lang="es-MX" sz="800" dirty="0"/>
              <a:t>Sentinel-5</a:t>
            </a:r>
          </a:p>
          <a:p>
            <a:pPr algn="ctr"/>
            <a:r>
              <a:rPr lang="es-MX" sz="800" dirty="0"/>
              <a:t>Sentinel-2)</a:t>
            </a:r>
            <a:endParaRPr lang="es-CO" sz="800" dirty="0"/>
          </a:p>
        </p:txBody>
      </p:sp>
      <p:sp>
        <p:nvSpPr>
          <p:cNvPr id="8" name="Rectángulo 7">
            <a:extLst>
              <a:ext uri="{FF2B5EF4-FFF2-40B4-BE49-F238E27FC236}">
                <a16:creationId xmlns:a16="http://schemas.microsoft.com/office/drawing/2014/main" id="{4A2C2173-6BD1-4337-8C95-60F6F9D583AE}"/>
              </a:ext>
            </a:extLst>
          </p:cNvPr>
          <p:cNvSpPr/>
          <p:nvPr/>
        </p:nvSpPr>
        <p:spPr>
          <a:xfrm>
            <a:off x="5366579" y="1759954"/>
            <a:ext cx="1113240" cy="8131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800" dirty="0"/>
              <a:t>RADAR</a:t>
            </a:r>
            <a:endParaRPr lang="es-CO" sz="800" dirty="0"/>
          </a:p>
        </p:txBody>
      </p:sp>
      <p:sp>
        <p:nvSpPr>
          <p:cNvPr id="11" name="Rectángulo 10">
            <a:extLst>
              <a:ext uri="{FF2B5EF4-FFF2-40B4-BE49-F238E27FC236}">
                <a16:creationId xmlns:a16="http://schemas.microsoft.com/office/drawing/2014/main" id="{6FC54F3B-8E97-4B78-8430-8E02DF0C04CE}"/>
              </a:ext>
            </a:extLst>
          </p:cNvPr>
          <p:cNvSpPr/>
          <p:nvPr/>
        </p:nvSpPr>
        <p:spPr>
          <a:xfrm>
            <a:off x="6551379" y="1778096"/>
            <a:ext cx="1113240" cy="7889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800" dirty="0"/>
              <a:t>Precipitación </a:t>
            </a:r>
          </a:p>
          <a:p>
            <a:pPr algn="ctr"/>
            <a:r>
              <a:rPr lang="es-MX" sz="800" dirty="0"/>
              <a:t>IDEAM</a:t>
            </a:r>
            <a:endParaRPr lang="es-CO" sz="800" dirty="0"/>
          </a:p>
        </p:txBody>
      </p:sp>
      <p:sp>
        <p:nvSpPr>
          <p:cNvPr id="12" name="CuadroTexto 11">
            <a:extLst>
              <a:ext uri="{FF2B5EF4-FFF2-40B4-BE49-F238E27FC236}">
                <a16:creationId xmlns:a16="http://schemas.microsoft.com/office/drawing/2014/main" id="{0DF22B9A-8769-41D2-B3B1-E91F4EDDC730}"/>
              </a:ext>
            </a:extLst>
          </p:cNvPr>
          <p:cNvSpPr txBox="1"/>
          <p:nvPr/>
        </p:nvSpPr>
        <p:spPr>
          <a:xfrm>
            <a:off x="3940319" y="3540580"/>
            <a:ext cx="1234633" cy="276999"/>
          </a:xfrm>
          <a:prstGeom prst="rect">
            <a:avLst/>
          </a:prstGeom>
          <a:noFill/>
        </p:spPr>
        <p:txBody>
          <a:bodyPr wrap="none" rtlCol="0">
            <a:spAutoFit/>
          </a:bodyPr>
          <a:lstStyle/>
          <a:p>
            <a:r>
              <a:rPr lang="es-MX" sz="1200" dirty="0"/>
              <a:t>Matrix interface</a:t>
            </a:r>
            <a:endParaRPr lang="es-CO" sz="1200" dirty="0"/>
          </a:p>
        </p:txBody>
      </p:sp>
      <p:sp>
        <p:nvSpPr>
          <p:cNvPr id="13" name="CuadroTexto 12">
            <a:extLst>
              <a:ext uri="{FF2B5EF4-FFF2-40B4-BE49-F238E27FC236}">
                <a16:creationId xmlns:a16="http://schemas.microsoft.com/office/drawing/2014/main" id="{C5756938-365E-44AA-8832-9C9AD710347B}"/>
              </a:ext>
            </a:extLst>
          </p:cNvPr>
          <p:cNvSpPr txBox="1"/>
          <p:nvPr/>
        </p:nvSpPr>
        <p:spPr>
          <a:xfrm>
            <a:off x="251532" y="4657240"/>
            <a:ext cx="3190297" cy="307777"/>
          </a:xfrm>
          <a:prstGeom prst="rect">
            <a:avLst/>
          </a:prstGeom>
          <a:noFill/>
        </p:spPr>
        <p:txBody>
          <a:bodyPr wrap="none" rtlCol="0">
            <a:spAutoFit/>
          </a:bodyPr>
          <a:lstStyle/>
          <a:p>
            <a:r>
              <a:rPr lang="es-MX" sz="1400" dirty="0"/>
              <a:t>Data </a:t>
            </a:r>
            <a:r>
              <a:rPr lang="es-MX" sz="1400" dirty="0" err="1"/>
              <a:t>assimilation</a:t>
            </a:r>
            <a:r>
              <a:rPr lang="es-MX" sz="1400" dirty="0"/>
              <a:t> </a:t>
            </a:r>
            <a:r>
              <a:rPr lang="es-MX" sz="1400" dirty="0" err="1"/>
              <a:t>validation</a:t>
            </a:r>
            <a:r>
              <a:rPr lang="es-MX" sz="1400" dirty="0"/>
              <a:t> </a:t>
            </a:r>
            <a:r>
              <a:rPr lang="es-MX" sz="1400" dirty="0" err="1"/>
              <a:t>purposes</a:t>
            </a:r>
            <a:r>
              <a:rPr lang="es-MX" sz="1400" dirty="0"/>
              <a:t> </a:t>
            </a:r>
            <a:endParaRPr lang="es-CO" sz="1400" dirty="0"/>
          </a:p>
        </p:txBody>
      </p:sp>
      <p:sp>
        <p:nvSpPr>
          <p:cNvPr id="16" name="Rectángulo 15">
            <a:extLst>
              <a:ext uri="{FF2B5EF4-FFF2-40B4-BE49-F238E27FC236}">
                <a16:creationId xmlns:a16="http://schemas.microsoft.com/office/drawing/2014/main" id="{33257835-EB52-4C39-B23E-491861E588C7}"/>
              </a:ext>
            </a:extLst>
          </p:cNvPr>
          <p:cNvSpPr/>
          <p:nvPr/>
        </p:nvSpPr>
        <p:spPr>
          <a:xfrm>
            <a:off x="7742115" y="1777651"/>
            <a:ext cx="1113240" cy="7954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800" dirty="0"/>
              <a:t>Simple </a:t>
            </a:r>
            <a:r>
              <a:rPr lang="es-MX" sz="800" dirty="0" err="1"/>
              <a:t>unit</a:t>
            </a:r>
            <a:endParaRPr lang="es-CO" sz="800" dirty="0"/>
          </a:p>
        </p:txBody>
      </p:sp>
      <p:cxnSp>
        <p:nvCxnSpPr>
          <p:cNvPr id="21" name="Conector recto de flecha 20">
            <a:extLst>
              <a:ext uri="{FF2B5EF4-FFF2-40B4-BE49-F238E27FC236}">
                <a16:creationId xmlns:a16="http://schemas.microsoft.com/office/drawing/2014/main" id="{5E37394A-B07C-4D35-8FD6-E2DCDC8F4EFB}"/>
              </a:ext>
            </a:extLst>
          </p:cNvPr>
          <p:cNvCxnSpPr>
            <a:cxnSpLocks/>
            <a:stCxn id="17" idx="2"/>
            <a:endCxn id="15" idx="0"/>
          </p:cNvCxnSpPr>
          <p:nvPr/>
        </p:nvCxnSpPr>
        <p:spPr>
          <a:xfrm>
            <a:off x="4561762" y="3006850"/>
            <a:ext cx="15439" cy="403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E2135235-6D30-455D-8075-0E7A78FCAB46}"/>
              </a:ext>
            </a:extLst>
          </p:cNvPr>
          <p:cNvCxnSpPr>
            <a:cxnSpLocks/>
            <a:stCxn id="15" idx="3"/>
            <a:endCxn id="39" idx="1"/>
          </p:cNvCxnSpPr>
          <p:nvPr/>
        </p:nvCxnSpPr>
        <p:spPr>
          <a:xfrm>
            <a:off x="5287486" y="3697169"/>
            <a:ext cx="19106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C8B3D2D-6E31-428D-9243-D2D61C2410CC}"/>
              </a:ext>
            </a:extLst>
          </p:cNvPr>
          <p:cNvSpPr/>
          <p:nvPr/>
        </p:nvSpPr>
        <p:spPr>
          <a:xfrm>
            <a:off x="595645" y="3531009"/>
            <a:ext cx="1817873" cy="45250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MX" sz="1400" dirty="0"/>
              <a:t>CSV, .</a:t>
            </a:r>
            <a:r>
              <a:rPr lang="es-MX" sz="1400" dirty="0" err="1"/>
              <a:t>mat</a:t>
            </a:r>
            <a:r>
              <a:rPr lang="es-MX" sz="1400" dirty="0"/>
              <a:t>, .</a:t>
            </a:r>
            <a:r>
              <a:rPr lang="es-MX" sz="1400" dirty="0" err="1"/>
              <a:t>nc</a:t>
            </a:r>
            <a:endParaRPr lang="es-CO" sz="1400" dirty="0"/>
          </a:p>
        </p:txBody>
      </p:sp>
      <p:sp>
        <p:nvSpPr>
          <p:cNvPr id="19" name="CuadroTexto 18">
            <a:extLst>
              <a:ext uri="{FF2B5EF4-FFF2-40B4-BE49-F238E27FC236}">
                <a16:creationId xmlns:a16="http://schemas.microsoft.com/office/drawing/2014/main" id="{41FC8B4D-F332-4681-AFE0-F7F98C0E987C}"/>
              </a:ext>
            </a:extLst>
          </p:cNvPr>
          <p:cNvSpPr txBox="1"/>
          <p:nvPr/>
        </p:nvSpPr>
        <p:spPr>
          <a:xfrm>
            <a:off x="3294838" y="267118"/>
            <a:ext cx="2800767" cy="738664"/>
          </a:xfrm>
          <a:prstGeom prst="rect">
            <a:avLst/>
          </a:prstGeom>
          <a:noFill/>
        </p:spPr>
        <p:txBody>
          <a:bodyPr wrap="none" rtlCol="0">
            <a:spAutoFit/>
          </a:bodyPr>
          <a:lstStyle/>
          <a:p>
            <a:pPr marL="171450" indent="-171450">
              <a:buFontTx/>
              <a:buChar char="-"/>
            </a:pPr>
            <a:r>
              <a:rPr lang="es-MX" sz="1050" dirty="0"/>
              <a:t>Time </a:t>
            </a:r>
            <a:r>
              <a:rPr lang="es-MX" sz="1050" dirty="0" err="1"/>
              <a:t>range</a:t>
            </a:r>
            <a:r>
              <a:rPr lang="es-MX" sz="1050" dirty="0"/>
              <a:t> </a:t>
            </a:r>
            <a:r>
              <a:rPr lang="es-MX" sz="1050" dirty="0" err="1"/>
              <a:t>selection</a:t>
            </a:r>
            <a:endParaRPr lang="es-MX" sz="1050" dirty="0"/>
          </a:p>
          <a:p>
            <a:pPr marL="171450" indent="-171450">
              <a:buFontTx/>
              <a:buChar char="-"/>
            </a:pPr>
            <a:r>
              <a:rPr lang="es-MX" sz="1050" dirty="0" err="1"/>
              <a:t>Observation</a:t>
            </a:r>
            <a:r>
              <a:rPr lang="es-MX" sz="1050" dirty="0"/>
              <a:t> </a:t>
            </a:r>
            <a:r>
              <a:rPr lang="es-MX" sz="1050" dirty="0" err="1"/>
              <a:t>selection</a:t>
            </a:r>
            <a:endParaRPr lang="es-MX" sz="1050" dirty="0"/>
          </a:p>
          <a:p>
            <a:r>
              <a:rPr lang="es-MX" sz="1050" dirty="0"/>
              <a:t>-   </a:t>
            </a:r>
            <a:r>
              <a:rPr lang="es-MX" sz="1050" dirty="0" err="1"/>
              <a:t>Station</a:t>
            </a:r>
            <a:r>
              <a:rPr lang="es-MX" sz="1050" dirty="0"/>
              <a:t> </a:t>
            </a:r>
            <a:r>
              <a:rPr lang="es-MX" sz="1050" dirty="0" err="1"/>
              <a:t>selection</a:t>
            </a:r>
            <a:endParaRPr lang="es-MX" sz="1050" dirty="0"/>
          </a:p>
          <a:p>
            <a:r>
              <a:rPr lang="es-MX" sz="1050" dirty="0"/>
              <a:t>-   </a:t>
            </a:r>
            <a:r>
              <a:rPr lang="es-MX" sz="1050" dirty="0" err="1"/>
              <a:t>Spatial</a:t>
            </a:r>
            <a:r>
              <a:rPr lang="es-MX" sz="1050" dirty="0"/>
              <a:t> </a:t>
            </a:r>
            <a:r>
              <a:rPr lang="es-MX" sz="1050" dirty="0" err="1"/>
              <a:t>resolution</a:t>
            </a:r>
            <a:r>
              <a:rPr lang="es-MX" sz="1050" dirty="0"/>
              <a:t> </a:t>
            </a:r>
            <a:r>
              <a:rPr lang="es-MX" sz="1050" dirty="0" err="1"/>
              <a:t>of</a:t>
            </a:r>
            <a:r>
              <a:rPr lang="es-MX" sz="1050" dirty="0"/>
              <a:t> </a:t>
            </a:r>
            <a:r>
              <a:rPr lang="es-MX" sz="1050" dirty="0" err="1"/>
              <a:t>the</a:t>
            </a:r>
            <a:r>
              <a:rPr lang="es-MX" sz="1050" dirty="0"/>
              <a:t> cube </a:t>
            </a:r>
            <a:r>
              <a:rPr lang="es-MX" sz="1050" dirty="0" err="1"/>
              <a:t>to</a:t>
            </a:r>
            <a:r>
              <a:rPr lang="es-MX" sz="1050" dirty="0"/>
              <a:t> </a:t>
            </a:r>
            <a:r>
              <a:rPr lang="es-MX" sz="1050" dirty="0" err="1"/>
              <a:t>generate</a:t>
            </a:r>
            <a:endParaRPr lang="es-CO" sz="1050" dirty="0"/>
          </a:p>
        </p:txBody>
      </p:sp>
      <p:sp>
        <p:nvSpPr>
          <p:cNvPr id="25" name="CuadroTexto 24">
            <a:extLst>
              <a:ext uri="{FF2B5EF4-FFF2-40B4-BE49-F238E27FC236}">
                <a16:creationId xmlns:a16="http://schemas.microsoft.com/office/drawing/2014/main" id="{C26E9581-CAD7-4000-9269-EBEC0CFFEA8F}"/>
              </a:ext>
            </a:extLst>
          </p:cNvPr>
          <p:cNvSpPr txBox="1"/>
          <p:nvPr/>
        </p:nvSpPr>
        <p:spPr>
          <a:xfrm>
            <a:off x="5630680" y="3868429"/>
            <a:ext cx="1495922" cy="338554"/>
          </a:xfrm>
          <a:prstGeom prst="rect">
            <a:avLst/>
          </a:prstGeom>
          <a:noFill/>
        </p:spPr>
        <p:txBody>
          <a:bodyPr wrap="none" rtlCol="0">
            <a:spAutoFit/>
          </a:bodyPr>
          <a:lstStyle/>
          <a:p>
            <a:r>
              <a:rPr lang="es-MX" sz="1600" dirty="0"/>
              <a:t>Base de datos</a:t>
            </a:r>
            <a:endParaRPr lang="es-CO" sz="1600" dirty="0"/>
          </a:p>
        </p:txBody>
      </p:sp>
      <p:sp>
        <p:nvSpPr>
          <p:cNvPr id="26" name="Rectángulo 25">
            <a:extLst>
              <a:ext uri="{FF2B5EF4-FFF2-40B4-BE49-F238E27FC236}">
                <a16:creationId xmlns:a16="http://schemas.microsoft.com/office/drawing/2014/main" id="{5F13A7A5-C542-48E9-9192-E2CCE2B81490}"/>
              </a:ext>
            </a:extLst>
          </p:cNvPr>
          <p:cNvSpPr/>
          <p:nvPr/>
        </p:nvSpPr>
        <p:spPr>
          <a:xfrm>
            <a:off x="7214517" y="296078"/>
            <a:ext cx="1817880" cy="5727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solidFill>
                  <a:schemeClr val="tx1"/>
                </a:solidFill>
              </a:rPr>
              <a:t>user</a:t>
            </a:r>
            <a:endParaRPr lang="es-CO" dirty="0">
              <a:solidFill>
                <a:schemeClr val="tx1"/>
              </a:solidFill>
            </a:endParaRPr>
          </a:p>
        </p:txBody>
      </p:sp>
      <p:sp>
        <p:nvSpPr>
          <p:cNvPr id="9" name="CuadroTexto 8">
            <a:extLst>
              <a:ext uri="{FF2B5EF4-FFF2-40B4-BE49-F238E27FC236}">
                <a16:creationId xmlns:a16="http://schemas.microsoft.com/office/drawing/2014/main" id="{B86DBD2B-23CA-41AD-B555-7BC3870F318C}"/>
              </a:ext>
            </a:extLst>
          </p:cNvPr>
          <p:cNvSpPr txBox="1"/>
          <p:nvPr/>
        </p:nvSpPr>
        <p:spPr>
          <a:xfrm>
            <a:off x="2308216" y="1801427"/>
            <a:ext cx="723218" cy="215444"/>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r>
              <a:rPr lang="es-MX" sz="800" dirty="0" err="1"/>
              <a:t>Download</a:t>
            </a:r>
            <a:endParaRPr lang="es-CO" sz="800" dirty="0"/>
          </a:p>
        </p:txBody>
      </p:sp>
      <p:sp>
        <p:nvSpPr>
          <p:cNvPr id="27" name="CuadroTexto 26">
            <a:extLst>
              <a:ext uri="{FF2B5EF4-FFF2-40B4-BE49-F238E27FC236}">
                <a16:creationId xmlns:a16="http://schemas.microsoft.com/office/drawing/2014/main" id="{6BE08857-87FF-419E-9DD3-5CE3BEEEE222}"/>
              </a:ext>
            </a:extLst>
          </p:cNvPr>
          <p:cNvSpPr txBox="1"/>
          <p:nvPr/>
        </p:nvSpPr>
        <p:spPr>
          <a:xfrm>
            <a:off x="5366579" y="4630644"/>
            <a:ext cx="3448380" cy="307777"/>
          </a:xfrm>
          <a:prstGeom prst="rect">
            <a:avLst/>
          </a:prstGeom>
          <a:noFill/>
        </p:spPr>
        <p:txBody>
          <a:bodyPr wrap="none" rtlCol="0">
            <a:spAutoFit/>
          </a:bodyPr>
          <a:lstStyle/>
          <a:p>
            <a:r>
              <a:rPr lang="es-MX" sz="1400" dirty="0" err="1"/>
              <a:t>Robust</a:t>
            </a:r>
            <a:r>
              <a:rPr lang="es-MX" sz="1400" dirty="0"/>
              <a:t> </a:t>
            </a:r>
            <a:r>
              <a:rPr lang="es-MX" sz="1400" dirty="0" err="1"/>
              <a:t>functional</a:t>
            </a:r>
            <a:r>
              <a:rPr lang="es-MX" sz="1400" dirty="0"/>
              <a:t> data </a:t>
            </a:r>
            <a:r>
              <a:rPr lang="es-MX" sz="1400" dirty="0" err="1"/>
              <a:t>analysis</a:t>
            </a:r>
            <a:r>
              <a:rPr lang="es-MX" sz="1400" dirty="0"/>
              <a:t> </a:t>
            </a:r>
            <a:r>
              <a:rPr lang="es-MX" sz="1400" dirty="0" err="1"/>
              <a:t>purposes</a:t>
            </a:r>
            <a:endParaRPr lang="es-CO" sz="1400" dirty="0"/>
          </a:p>
        </p:txBody>
      </p:sp>
      <p:sp>
        <p:nvSpPr>
          <p:cNvPr id="30" name="Rectángulo 29">
            <a:extLst>
              <a:ext uri="{FF2B5EF4-FFF2-40B4-BE49-F238E27FC236}">
                <a16:creationId xmlns:a16="http://schemas.microsoft.com/office/drawing/2014/main" id="{F4751271-DBB9-4E65-9F8F-855D5550E7C8}"/>
              </a:ext>
            </a:extLst>
          </p:cNvPr>
          <p:cNvSpPr/>
          <p:nvPr/>
        </p:nvSpPr>
        <p:spPr>
          <a:xfrm>
            <a:off x="125500" y="1629954"/>
            <a:ext cx="853512" cy="11225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WRF</a:t>
            </a:r>
            <a:endParaRPr lang="es-CO" sz="1000" dirty="0"/>
          </a:p>
        </p:txBody>
      </p:sp>
      <p:sp>
        <p:nvSpPr>
          <p:cNvPr id="31" name="Rectángulo 30">
            <a:extLst>
              <a:ext uri="{FF2B5EF4-FFF2-40B4-BE49-F238E27FC236}">
                <a16:creationId xmlns:a16="http://schemas.microsoft.com/office/drawing/2014/main" id="{2FDB88F3-48D3-4B02-A010-A0710F6B03DC}"/>
              </a:ext>
            </a:extLst>
          </p:cNvPr>
          <p:cNvSpPr/>
          <p:nvPr/>
        </p:nvSpPr>
        <p:spPr>
          <a:xfrm>
            <a:off x="1077826" y="1649960"/>
            <a:ext cx="853512" cy="11225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a:t>WRFDA</a:t>
            </a:r>
          </a:p>
          <a:p>
            <a:pPr algn="ctr"/>
            <a:r>
              <a:rPr lang="es-MX" sz="1000" dirty="0"/>
              <a:t>3DVar</a:t>
            </a:r>
            <a:endParaRPr lang="es-CO" sz="1000" dirty="0"/>
          </a:p>
        </p:txBody>
      </p:sp>
      <p:sp>
        <p:nvSpPr>
          <p:cNvPr id="39" name="Rectángulo 38">
            <a:extLst>
              <a:ext uri="{FF2B5EF4-FFF2-40B4-BE49-F238E27FC236}">
                <a16:creationId xmlns:a16="http://schemas.microsoft.com/office/drawing/2014/main" id="{73CD8D83-CEB5-4F5B-A8EE-AFD0558A52CC}"/>
              </a:ext>
            </a:extLst>
          </p:cNvPr>
          <p:cNvSpPr/>
          <p:nvPr/>
        </p:nvSpPr>
        <p:spPr>
          <a:xfrm>
            <a:off x="7198151" y="3410819"/>
            <a:ext cx="1817880" cy="5727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err="1">
                <a:solidFill>
                  <a:schemeClr val="tx1"/>
                </a:solidFill>
              </a:rPr>
              <a:t>user</a:t>
            </a:r>
            <a:endParaRPr lang="es-CO" dirty="0">
              <a:solidFill>
                <a:schemeClr val="tx1"/>
              </a:solidFill>
            </a:endParaRPr>
          </a:p>
        </p:txBody>
      </p:sp>
      <p:cxnSp>
        <p:nvCxnSpPr>
          <p:cNvPr id="40" name="Conector recto de flecha 39">
            <a:extLst>
              <a:ext uri="{FF2B5EF4-FFF2-40B4-BE49-F238E27FC236}">
                <a16:creationId xmlns:a16="http://schemas.microsoft.com/office/drawing/2014/main" id="{917F8505-B881-46DA-8C1A-EF47F2DEC52C}"/>
              </a:ext>
            </a:extLst>
          </p:cNvPr>
          <p:cNvCxnSpPr>
            <a:cxnSpLocks/>
          </p:cNvCxnSpPr>
          <p:nvPr/>
        </p:nvCxnSpPr>
        <p:spPr>
          <a:xfrm flipH="1">
            <a:off x="5672483" y="565212"/>
            <a:ext cx="1614672" cy="1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ángulo 42">
            <a:extLst>
              <a:ext uri="{FF2B5EF4-FFF2-40B4-BE49-F238E27FC236}">
                <a16:creationId xmlns:a16="http://schemas.microsoft.com/office/drawing/2014/main" id="{E8865E84-1589-43C1-9222-F1FBF00F7944}"/>
              </a:ext>
            </a:extLst>
          </p:cNvPr>
          <p:cNvSpPr/>
          <p:nvPr/>
        </p:nvSpPr>
        <p:spPr>
          <a:xfrm>
            <a:off x="186451" y="1256041"/>
            <a:ext cx="1744887" cy="2653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err="1"/>
              <a:t>Model</a:t>
            </a:r>
            <a:endParaRPr lang="es-CO" sz="1000" dirty="0"/>
          </a:p>
        </p:txBody>
      </p:sp>
      <p:sp>
        <p:nvSpPr>
          <p:cNvPr id="44" name="Rectángulo 43">
            <a:extLst>
              <a:ext uri="{FF2B5EF4-FFF2-40B4-BE49-F238E27FC236}">
                <a16:creationId xmlns:a16="http://schemas.microsoft.com/office/drawing/2014/main" id="{83698DD4-9016-4726-9599-5B9F7DCC9733}"/>
              </a:ext>
            </a:extLst>
          </p:cNvPr>
          <p:cNvSpPr/>
          <p:nvPr/>
        </p:nvSpPr>
        <p:spPr>
          <a:xfrm>
            <a:off x="2120263" y="1259807"/>
            <a:ext cx="6871059" cy="2653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000" dirty="0" err="1"/>
              <a:t>Observations</a:t>
            </a:r>
            <a:endParaRPr lang="es-CO" sz="1000" dirty="0"/>
          </a:p>
        </p:txBody>
      </p:sp>
      <p:sp>
        <p:nvSpPr>
          <p:cNvPr id="45" name="CuadroTexto 44">
            <a:extLst>
              <a:ext uri="{FF2B5EF4-FFF2-40B4-BE49-F238E27FC236}">
                <a16:creationId xmlns:a16="http://schemas.microsoft.com/office/drawing/2014/main" id="{E4E5232E-CED3-4623-8BE2-B022471ED25C}"/>
              </a:ext>
            </a:extLst>
          </p:cNvPr>
          <p:cNvSpPr txBox="1"/>
          <p:nvPr/>
        </p:nvSpPr>
        <p:spPr>
          <a:xfrm>
            <a:off x="3317338" y="1801427"/>
            <a:ext cx="648991" cy="215444"/>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r>
              <a:rPr lang="es-MX" sz="800" dirty="0" err="1"/>
              <a:t>Download</a:t>
            </a:r>
            <a:endParaRPr lang="es-CO" sz="800" dirty="0"/>
          </a:p>
        </p:txBody>
      </p:sp>
      <p:sp>
        <p:nvSpPr>
          <p:cNvPr id="46" name="CuadroTexto 45">
            <a:extLst>
              <a:ext uri="{FF2B5EF4-FFF2-40B4-BE49-F238E27FC236}">
                <a16:creationId xmlns:a16="http://schemas.microsoft.com/office/drawing/2014/main" id="{6EA25E00-F4DA-4D02-8102-189205ACDD98}"/>
              </a:ext>
            </a:extLst>
          </p:cNvPr>
          <p:cNvSpPr txBox="1"/>
          <p:nvPr/>
        </p:nvSpPr>
        <p:spPr>
          <a:xfrm>
            <a:off x="4386522" y="1792645"/>
            <a:ext cx="738363" cy="215444"/>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r>
              <a:rPr lang="es-MX" sz="800" dirty="0" err="1"/>
              <a:t>Download</a:t>
            </a:r>
            <a:endParaRPr lang="es-CO" sz="800" dirty="0"/>
          </a:p>
        </p:txBody>
      </p:sp>
      <p:sp>
        <p:nvSpPr>
          <p:cNvPr id="47" name="CuadroTexto 46">
            <a:extLst>
              <a:ext uri="{FF2B5EF4-FFF2-40B4-BE49-F238E27FC236}">
                <a16:creationId xmlns:a16="http://schemas.microsoft.com/office/drawing/2014/main" id="{0DB9C6DF-8057-4488-AFD4-7AAFA97EC100}"/>
              </a:ext>
            </a:extLst>
          </p:cNvPr>
          <p:cNvSpPr txBox="1"/>
          <p:nvPr/>
        </p:nvSpPr>
        <p:spPr>
          <a:xfrm>
            <a:off x="5511530" y="1792645"/>
            <a:ext cx="727963" cy="215444"/>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r>
              <a:rPr lang="es-MX" sz="800" dirty="0" err="1"/>
              <a:t>Download</a:t>
            </a:r>
            <a:endParaRPr lang="es-CO" sz="800" dirty="0"/>
          </a:p>
        </p:txBody>
      </p:sp>
      <p:sp>
        <p:nvSpPr>
          <p:cNvPr id="48" name="CuadroTexto 47">
            <a:extLst>
              <a:ext uri="{FF2B5EF4-FFF2-40B4-BE49-F238E27FC236}">
                <a16:creationId xmlns:a16="http://schemas.microsoft.com/office/drawing/2014/main" id="{175B9A7D-9A62-4DD0-87A4-1C21FAAD98B9}"/>
              </a:ext>
            </a:extLst>
          </p:cNvPr>
          <p:cNvSpPr txBox="1"/>
          <p:nvPr/>
        </p:nvSpPr>
        <p:spPr>
          <a:xfrm>
            <a:off x="6727734" y="1801427"/>
            <a:ext cx="680277" cy="215444"/>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r>
              <a:rPr lang="es-MX" sz="800" dirty="0" err="1"/>
              <a:t>Download</a:t>
            </a:r>
            <a:endParaRPr lang="es-CO" sz="800" dirty="0"/>
          </a:p>
        </p:txBody>
      </p:sp>
      <p:sp>
        <p:nvSpPr>
          <p:cNvPr id="49" name="CuadroTexto 48">
            <a:extLst>
              <a:ext uri="{FF2B5EF4-FFF2-40B4-BE49-F238E27FC236}">
                <a16:creationId xmlns:a16="http://schemas.microsoft.com/office/drawing/2014/main" id="{235C1D59-A1B2-4C14-B07F-1ED72A59CE37}"/>
              </a:ext>
            </a:extLst>
          </p:cNvPr>
          <p:cNvSpPr txBox="1"/>
          <p:nvPr/>
        </p:nvSpPr>
        <p:spPr>
          <a:xfrm>
            <a:off x="7931888" y="1803278"/>
            <a:ext cx="690730" cy="215444"/>
          </a:xfrm>
          <a:prstGeom prst="rect">
            <a:avLst/>
          </a:prstGeom>
          <a:ln>
            <a:prstDash val="sysDot"/>
          </a:ln>
        </p:spPr>
        <p:style>
          <a:lnRef idx="2">
            <a:schemeClr val="dk1"/>
          </a:lnRef>
          <a:fillRef idx="1">
            <a:schemeClr val="lt1"/>
          </a:fillRef>
          <a:effectRef idx="0">
            <a:schemeClr val="dk1"/>
          </a:effectRef>
          <a:fontRef idx="minor">
            <a:schemeClr val="dk1"/>
          </a:fontRef>
        </p:style>
        <p:txBody>
          <a:bodyPr wrap="square" rtlCol="0">
            <a:spAutoFit/>
          </a:bodyPr>
          <a:lstStyle/>
          <a:p>
            <a:r>
              <a:rPr lang="es-MX" sz="800" dirty="0" err="1"/>
              <a:t>Download</a:t>
            </a:r>
            <a:endParaRPr lang="es-CO" sz="800" dirty="0"/>
          </a:p>
        </p:txBody>
      </p:sp>
      <p:sp>
        <p:nvSpPr>
          <p:cNvPr id="55" name="Rectángulo 54">
            <a:extLst>
              <a:ext uri="{FF2B5EF4-FFF2-40B4-BE49-F238E27FC236}">
                <a16:creationId xmlns:a16="http://schemas.microsoft.com/office/drawing/2014/main" id="{9C7B5D06-E658-4BAF-AB80-819A89ABECA7}"/>
              </a:ext>
            </a:extLst>
          </p:cNvPr>
          <p:cNvSpPr/>
          <p:nvPr/>
        </p:nvSpPr>
        <p:spPr>
          <a:xfrm>
            <a:off x="3848457" y="4613806"/>
            <a:ext cx="336422" cy="195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56" name="Rectángulo 55">
            <a:extLst>
              <a:ext uri="{FF2B5EF4-FFF2-40B4-BE49-F238E27FC236}">
                <a16:creationId xmlns:a16="http://schemas.microsoft.com/office/drawing/2014/main" id="{88C02692-A4CC-4181-834F-3E1389672B07}"/>
              </a:ext>
            </a:extLst>
          </p:cNvPr>
          <p:cNvSpPr/>
          <p:nvPr/>
        </p:nvSpPr>
        <p:spPr>
          <a:xfrm>
            <a:off x="3850333" y="4857841"/>
            <a:ext cx="336422" cy="19543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57" name="CuadroTexto 56">
            <a:extLst>
              <a:ext uri="{FF2B5EF4-FFF2-40B4-BE49-F238E27FC236}">
                <a16:creationId xmlns:a16="http://schemas.microsoft.com/office/drawing/2014/main" id="{7831F066-99F0-4645-A0A8-E77EFDBD018E}"/>
              </a:ext>
            </a:extLst>
          </p:cNvPr>
          <p:cNvSpPr txBox="1"/>
          <p:nvPr/>
        </p:nvSpPr>
        <p:spPr>
          <a:xfrm>
            <a:off x="4142317" y="4574886"/>
            <a:ext cx="715260" cy="246221"/>
          </a:xfrm>
          <a:prstGeom prst="rect">
            <a:avLst/>
          </a:prstGeom>
          <a:noFill/>
        </p:spPr>
        <p:txBody>
          <a:bodyPr wrap="none" rtlCol="0">
            <a:spAutoFit/>
          </a:bodyPr>
          <a:lstStyle/>
          <a:p>
            <a:r>
              <a:rPr lang="es-MX" sz="1000" dirty="0"/>
              <a:t>Back </a:t>
            </a:r>
            <a:r>
              <a:rPr lang="es-MX" sz="1000" dirty="0" err="1"/>
              <a:t>end</a:t>
            </a:r>
            <a:endParaRPr lang="es-CO" sz="1000" dirty="0"/>
          </a:p>
        </p:txBody>
      </p:sp>
      <p:sp>
        <p:nvSpPr>
          <p:cNvPr id="58" name="CuadroTexto 57">
            <a:extLst>
              <a:ext uri="{FF2B5EF4-FFF2-40B4-BE49-F238E27FC236}">
                <a16:creationId xmlns:a16="http://schemas.microsoft.com/office/drawing/2014/main" id="{52F1BA78-EEBF-4EBB-996B-01AF078C0060}"/>
              </a:ext>
            </a:extLst>
          </p:cNvPr>
          <p:cNvSpPr txBox="1"/>
          <p:nvPr/>
        </p:nvSpPr>
        <p:spPr>
          <a:xfrm>
            <a:off x="4152980" y="4789656"/>
            <a:ext cx="729687" cy="246221"/>
          </a:xfrm>
          <a:prstGeom prst="rect">
            <a:avLst/>
          </a:prstGeom>
          <a:noFill/>
        </p:spPr>
        <p:txBody>
          <a:bodyPr wrap="none" rtlCol="0">
            <a:spAutoFit/>
          </a:bodyPr>
          <a:lstStyle/>
          <a:p>
            <a:r>
              <a:rPr lang="es-MX" sz="1000" dirty="0"/>
              <a:t>Front </a:t>
            </a:r>
            <a:r>
              <a:rPr lang="es-MX" sz="1000" dirty="0" err="1"/>
              <a:t>end</a:t>
            </a:r>
            <a:endParaRPr lang="es-CO" sz="1000" dirty="0"/>
          </a:p>
        </p:txBody>
      </p:sp>
      <p:sp>
        <p:nvSpPr>
          <p:cNvPr id="64" name="CuadroTexto 63">
            <a:extLst>
              <a:ext uri="{FF2B5EF4-FFF2-40B4-BE49-F238E27FC236}">
                <a16:creationId xmlns:a16="http://schemas.microsoft.com/office/drawing/2014/main" id="{AA80B2A0-2512-4C3C-9389-8DEFE33D22BB}"/>
              </a:ext>
            </a:extLst>
          </p:cNvPr>
          <p:cNvSpPr txBox="1"/>
          <p:nvPr/>
        </p:nvSpPr>
        <p:spPr>
          <a:xfrm>
            <a:off x="695113" y="3171378"/>
            <a:ext cx="1645002" cy="261610"/>
          </a:xfrm>
          <a:prstGeom prst="rect">
            <a:avLst/>
          </a:prstGeom>
          <a:noFill/>
        </p:spPr>
        <p:txBody>
          <a:bodyPr wrap="none" rtlCol="0">
            <a:spAutoFit/>
          </a:bodyPr>
          <a:lstStyle/>
          <a:p>
            <a:r>
              <a:rPr lang="es-MX" sz="1100" dirty="0" err="1"/>
              <a:t>Export</a:t>
            </a:r>
            <a:r>
              <a:rPr lang="es-MX" sz="1100" dirty="0"/>
              <a:t> </a:t>
            </a:r>
            <a:r>
              <a:rPr lang="es-MX" sz="1100" dirty="0" err="1"/>
              <a:t>different</a:t>
            </a:r>
            <a:r>
              <a:rPr lang="es-MX" sz="1100" dirty="0"/>
              <a:t> </a:t>
            </a:r>
            <a:r>
              <a:rPr lang="es-MX" sz="1100" dirty="0" err="1"/>
              <a:t>formats</a:t>
            </a:r>
            <a:endParaRPr lang="es-CO" sz="1100" dirty="0"/>
          </a:p>
        </p:txBody>
      </p:sp>
      <p:sp>
        <p:nvSpPr>
          <p:cNvPr id="4" name="Flecha: a la derecha 3">
            <a:extLst>
              <a:ext uri="{FF2B5EF4-FFF2-40B4-BE49-F238E27FC236}">
                <a16:creationId xmlns:a16="http://schemas.microsoft.com/office/drawing/2014/main" id="{78D456FE-5970-4F81-AD5F-442C2D2975C1}"/>
              </a:ext>
            </a:extLst>
          </p:cNvPr>
          <p:cNvSpPr/>
          <p:nvPr/>
        </p:nvSpPr>
        <p:spPr>
          <a:xfrm>
            <a:off x="2796363" y="565212"/>
            <a:ext cx="316942" cy="15807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41" name="Flecha: a la derecha 40">
            <a:extLst>
              <a:ext uri="{FF2B5EF4-FFF2-40B4-BE49-F238E27FC236}">
                <a16:creationId xmlns:a16="http://schemas.microsoft.com/office/drawing/2014/main" id="{43DEAD32-E61D-4DE9-A366-0DBD5877E857}"/>
              </a:ext>
            </a:extLst>
          </p:cNvPr>
          <p:cNvSpPr/>
          <p:nvPr/>
        </p:nvSpPr>
        <p:spPr>
          <a:xfrm rot="5400000">
            <a:off x="1688209" y="4431506"/>
            <a:ext cx="316942" cy="15807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42" name="Flecha: a la derecha 41">
            <a:extLst>
              <a:ext uri="{FF2B5EF4-FFF2-40B4-BE49-F238E27FC236}">
                <a16:creationId xmlns:a16="http://schemas.microsoft.com/office/drawing/2014/main" id="{6B99EB36-5C42-46BD-A75F-AD274474CB63}"/>
              </a:ext>
            </a:extLst>
          </p:cNvPr>
          <p:cNvSpPr/>
          <p:nvPr/>
        </p:nvSpPr>
        <p:spPr>
          <a:xfrm rot="5400000">
            <a:off x="7029047" y="4434808"/>
            <a:ext cx="316942" cy="15807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949128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AE316C2-24B0-4AA6-8CFC-0F81F649C768}"/>
              </a:ext>
            </a:extLst>
          </p:cNvPr>
          <p:cNvSpPr>
            <a:spLocks noGrp="1"/>
          </p:cNvSpPr>
          <p:nvPr>
            <p:ph idx="1"/>
          </p:nvPr>
        </p:nvSpPr>
        <p:spPr>
          <a:xfrm>
            <a:off x="472806" y="1787681"/>
            <a:ext cx="7886700" cy="1568139"/>
          </a:xfrm>
        </p:spPr>
        <p:txBody>
          <a:bodyPr>
            <a:normAutofit/>
          </a:bodyPr>
          <a:lstStyle/>
          <a:p>
            <a:pPr marL="0" indent="0">
              <a:buNone/>
            </a:pPr>
            <a:r>
              <a:rPr lang="es-CO" sz="1350" dirty="0"/>
              <a:t>Book </a:t>
            </a:r>
            <a:r>
              <a:rPr lang="es-CO" sz="1350" dirty="0" err="1"/>
              <a:t>title</a:t>
            </a:r>
            <a:r>
              <a:rPr lang="es-CO" sz="1350" dirty="0"/>
              <a:t>: Air </a:t>
            </a:r>
            <a:r>
              <a:rPr lang="es-CO" sz="1350" dirty="0" err="1"/>
              <a:t>Quality</a:t>
            </a:r>
            <a:r>
              <a:rPr lang="es-CO" sz="1350" dirty="0"/>
              <a:t> (ISBN: 978-1-83968-786-0)</a:t>
            </a:r>
          </a:p>
          <a:p>
            <a:pPr marL="0" indent="0">
              <a:buNone/>
            </a:pPr>
            <a:r>
              <a:rPr lang="es-CO" sz="1350" dirty="0" err="1"/>
              <a:t>Chapter</a:t>
            </a:r>
            <a:r>
              <a:rPr lang="es-CO" sz="1350" dirty="0"/>
              <a:t> </a:t>
            </a:r>
            <a:r>
              <a:rPr lang="es-CO" sz="1350" dirty="0" err="1"/>
              <a:t>title</a:t>
            </a:r>
            <a:r>
              <a:rPr lang="es-CO" sz="1350" dirty="0"/>
              <a:t>: </a:t>
            </a:r>
            <a:r>
              <a:rPr lang="es-CO" sz="1350" dirty="0" err="1"/>
              <a:t>Medellin</a:t>
            </a:r>
            <a:r>
              <a:rPr lang="es-CO" sz="1350" dirty="0"/>
              <a:t> Air </a:t>
            </a:r>
            <a:r>
              <a:rPr lang="es-CO" sz="1350" dirty="0" err="1"/>
              <a:t>qUality</a:t>
            </a:r>
            <a:r>
              <a:rPr lang="es-CO" sz="1350" dirty="0"/>
              <a:t> </a:t>
            </a:r>
            <a:r>
              <a:rPr lang="es-CO" sz="1350" dirty="0" err="1"/>
              <a:t>Initiative</a:t>
            </a:r>
            <a:r>
              <a:rPr lang="es-CO" sz="1350" dirty="0"/>
              <a:t> (MAUI): a Data </a:t>
            </a:r>
            <a:r>
              <a:rPr lang="es-CO" sz="1350" dirty="0" err="1"/>
              <a:t>assimilation</a:t>
            </a:r>
            <a:r>
              <a:rPr lang="es-CO" sz="1350" dirty="0"/>
              <a:t> </a:t>
            </a:r>
            <a:r>
              <a:rPr lang="es-CO" sz="1350" dirty="0" err="1"/>
              <a:t>framework</a:t>
            </a:r>
            <a:r>
              <a:rPr lang="es-CO" sz="1350" dirty="0"/>
              <a:t> </a:t>
            </a:r>
            <a:r>
              <a:rPr lang="es-CO" sz="1350" dirty="0" err="1"/>
              <a:t>for</a:t>
            </a:r>
            <a:r>
              <a:rPr lang="es-CO" sz="1350" dirty="0"/>
              <a:t> air </a:t>
            </a:r>
            <a:r>
              <a:rPr lang="es-CO" sz="1350" dirty="0" err="1"/>
              <a:t>quality</a:t>
            </a:r>
            <a:r>
              <a:rPr lang="es-CO" sz="1350" dirty="0"/>
              <a:t> </a:t>
            </a:r>
            <a:r>
              <a:rPr lang="es-CO" sz="1350" dirty="0" err="1"/>
              <a:t>assessment</a:t>
            </a:r>
            <a:endParaRPr lang="es-CO" sz="1350" dirty="0"/>
          </a:p>
        </p:txBody>
      </p:sp>
      <p:sp>
        <p:nvSpPr>
          <p:cNvPr id="5" name="CuadroTexto 4">
            <a:extLst>
              <a:ext uri="{FF2B5EF4-FFF2-40B4-BE49-F238E27FC236}">
                <a16:creationId xmlns:a16="http://schemas.microsoft.com/office/drawing/2014/main" id="{D92E6A7D-FBF2-4F2D-BCC1-F715E709119F}"/>
              </a:ext>
            </a:extLst>
          </p:cNvPr>
          <p:cNvSpPr txBox="1"/>
          <p:nvPr/>
        </p:nvSpPr>
        <p:spPr>
          <a:xfrm>
            <a:off x="472806" y="730922"/>
            <a:ext cx="4573758" cy="300082"/>
          </a:xfrm>
          <a:prstGeom prst="rect">
            <a:avLst/>
          </a:prstGeom>
          <a:noFill/>
        </p:spPr>
        <p:txBody>
          <a:bodyPr wrap="square">
            <a:spAutoFit/>
          </a:bodyPr>
          <a:lstStyle/>
          <a:p>
            <a:r>
              <a:rPr lang="es-CO" sz="1350" dirty="0">
                <a:solidFill>
                  <a:srgbClr val="039BE5"/>
                </a:solidFill>
                <a:latin typeface="Roboto"/>
                <a:hlinkClick r:id="rId2"/>
              </a:rPr>
              <a:t>https://doi.org/10.31223/X59307</a:t>
            </a:r>
            <a:endParaRPr lang="es-CO" sz="1350" dirty="0"/>
          </a:p>
        </p:txBody>
      </p:sp>
      <p:sp>
        <p:nvSpPr>
          <p:cNvPr id="2" name="CuadroTexto 1">
            <a:extLst>
              <a:ext uri="{FF2B5EF4-FFF2-40B4-BE49-F238E27FC236}">
                <a16:creationId xmlns:a16="http://schemas.microsoft.com/office/drawing/2014/main" id="{64EE2154-9256-4EBF-BD8D-BC033BAAC072}"/>
              </a:ext>
            </a:extLst>
          </p:cNvPr>
          <p:cNvSpPr txBox="1"/>
          <p:nvPr/>
        </p:nvSpPr>
        <p:spPr>
          <a:xfrm>
            <a:off x="3322480" y="730922"/>
            <a:ext cx="2416111" cy="300082"/>
          </a:xfrm>
          <a:prstGeom prst="rect">
            <a:avLst/>
          </a:prstGeom>
          <a:noFill/>
        </p:spPr>
        <p:txBody>
          <a:bodyPr wrap="none" rtlCol="0">
            <a:spAutoFit/>
          </a:bodyPr>
          <a:lstStyle/>
          <a:p>
            <a:r>
              <a:rPr lang="es-MX" sz="1350" dirty="0" err="1"/>
              <a:t>Earth</a:t>
            </a:r>
            <a:r>
              <a:rPr lang="es-MX" sz="1350" dirty="0"/>
              <a:t> </a:t>
            </a:r>
            <a:r>
              <a:rPr lang="es-MX" sz="1350" dirty="0" err="1"/>
              <a:t>Arxiv</a:t>
            </a:r>
            <a:r>
              <a:rPr lang="es-MX" sz="1350" dirty="0"/>
              <a:t> </a:t>
            </a:r>
            <a:r>
              <a:rPr lang="es-MX" sz="1350" dirty="0" err="1"/>
              <a:t>preprint</a:t>
            </a:r>
            <a:r>
              <a:rPr lang="es-MX" sz="1350" dirty="0"/>
              <a:t> </a:t>
            </a:r>
            <a:r>
              <a:rPr lang="es-MX" sz="1350" dirty="0" err="1"/>
              <a:t>database</a:t>
            </a:r>
            <a:endParaRPr lang="es-CO" sz="1350" dirty="0"/>
          </a:p>
        </p:txBody>
      </p:sp>
    </p:spTree>
    <p:extLst>
      <p:ext uri="{BB962C8B-B14F-4D97-AF65-F5344CB8AC3E}">
        <p14:creationId xmlns:p14="http://schemas.microsoft.com/office/powerpoint/2010/main" val="2948740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F70A9-3FF2-42B8-AC9B-20129C91E822}"/>
              </a:ext>
            </a:extLst>
          </p:cNvPr>
          <p:cNvSpPr>
            <a:spLocks noGrp="1"/>
          </p:cNvSpPr>
          <p:nvPr>
            <p:ph type="title"/>
          </p:nvPr>
        </p:nvSpPr>
        <p:spPr>
          <a:xfrm>
            <a:off x="311700" y="115721"/>
            <a:ext cx="8520600" cy="572700"/>
          </a:xfrm>
        </p:spPr>
        <p:txBody>
          <a:bodyPr/>
          <a:lstStyle/>
          <a:p>
            <a:r>
              <a:rPr lang="es-MX" sz="2400" dirty="0"/>
              <a:t>Esquemático experimental datos funcionales</a:t>
            </a:r>
            <a:endParaRPr lang="es-CO" sz="2400" dirty="0"/>
          </a:p>
        </p:txBody>
      </p:sp>
      <p:sp>
        <p:nvSpPr>
          <p:cNvPr id="4" name="CuadroTexto 3">
            <a:extLst>
              <a:ext uri="{FF2B5EF4-FFF2-40B4-BE49-F238E27FC236}">
                <a16:creationId xmlns:a16="http://schemas.microsoft.com/office/drawing/2014/main" id="{AD8521A0-ADA5-4930-8BCF-052F37C81A33}"/>
              </a:ext>
            </a:extLst>
          </p:cNvPr>
          <p:cNvSpPr txBox="1"/>
          <p:nvPr/>
        </p:nvSpPr>
        <p:spPr>
          <a:xfrm>
            <a:off x="542260" y="1988288"/>
            <a:ext cx="1851789" cy="369332"/>
          </a:xfrm>
          <a:prstGeom prst="rect">
            <a:avLst/>
          </a:prstGeom>
          <a:noFill/>
        </p:spPr>
        <p:txBody>
          <a:bodyPr wrap="none" rtlCol="0">
            <a:spAutoFit/>
          </a:bodyPr>
          <a:lstStyle/>
          <a:p>
            <a:r>
              <a:rPr lang="es-MX" dirty="0"/>
              <a:t>1er experimento</a:t>
            </a:r>
            <a:endParaRPr lang="es-CO" dirty="0"/>
          </a:p>
        </p:txBody>
      </p:sp>
      <p:sp>
        <p:nvSpPr>
          <p:cNvPr id="5" name="CuadroTexto 4">
            <a:extLst>
              <a:ext uri="{FF2B5EF4-FFF2-40B4-BE49-F238E27FC236}">
                <a16:creationId xmlns:a16="http://schemas.microsoft.com/office/drawing/2014/main" id="{C17A85A3-A81F-45B0-BD0D-9144C647BAF1}"/>
              </a:ext>
            </a:extLst>
          </p:cNvPr>
          <p:cNvSpPr txBox="1"/>
          <p:nvPr/>
        </p:nvSpPr>
        <p:spPr>
          <a:xfrm>
            <a:off x="2511007" y="1828799"/>
            <a:ext cx="710451" cy="369332"/>
          </a:xfrm>
          <a:prstGeom prst="rect">
            <a:avLst/>
          </a:prstGeom>
          <a:noFill/>
        </p:spPr>
        <p:txBody>
          <a:bodyPr wrap="none" rtlCol="0">
            <a:spAutoFit/>
          </a:bodyPr>
          <a:lstStyle/>
          <a:p>
            <a:r>
              <a:rPr lang="es-MX" dirty="0"/>
              <a:t>WRF</a:t>
            </a:r>
            <a:endParaRPr lang="es-CO" dirty="0"/>
          </a:p>
        </p:txBody>
      </p:sp>
      <p:sp>
        <p:nvSpPr>
          <p:cNvPr id="6" name="CuadroTexto 5">
            <a:extLst>
              <a:ext uri="{FF2B5EF4-FFF2-40B4-BE49-F238E27FC236}">
                <a16:creationId xmlns:a16="http://schemas.microsoft.com/office/drawing/2014/main" id="{50BD8670-CD08-4CD0-8375-CB94B4256E3A}"/>
              </a:ext>
            </a:extLst>
          </p:cNvPr>
          <p:cNvSpPr txBox="1"/>
          <p:nvPr/>
        </p:nvSpPr>
        <p:spPr>
          <a:xfrm>
            <a:off x="2511007" y="2203523"/>
            <a:ext cx="1031051" cy="369332"/>
          </a:xfrm>
          <a:prstGeom prst="rect">
            <a:avLst/>
          </a:prstGeom>
          <a:noFill/>
        </p:spPr>
        <p:txBody>
          <a:bodyPr wrap="none" rtlCol="0">
            <a:spAutoFit/>
          </a:bodyPr>
          <a:lstStyle/>
          <a:p>
            <a:r>
              <a:rPr lang="es-MX" dirty="0"/>
              <a:t>WRFDA</a:t>
            </a:r>
            <a:endParaRPr lang="es-CO" dirty="0"/>
          </a:p>
        </p:txBody>
      </p:sp>
      <p:sp>
        <p:nvSpPr>
          <p:cNvPr id="7" name="CuadroTexto 6">
            <a:extLst>
              <a:ext uri="{FF2B5EF4-FFF2-40B4-BE49-F238E27FC236}">
                <a16:creationId xmlns:a16="http://schemas.microsoft.com/office/drawing/2014/main" id="{EF766E8A-A79D-437F-91B6-62D060E4FB2C}"/>
              </a:ext>
            </a:extLst>
          </p:cNvPr>
          <p:cNvSpPr txBox="1"/>
          <p:nvPr/>
        </p:nvSpPr>
        <p:spPr>
          <a:xfrm>
            <a:off x="3744079" y="999116"/>
            <a:ext cx="2569999" cy="369332"/>
          </a:xfrm>
          <a:prstGeom prst="rect">
            <a:avLst/>
          </a:prstGeom>
          <a:noFill/>
        </p:spPr>
        <p:txBody>
          <a:bodyPr wrap="none" rtlCol="0">
            <a:spAutoFit/>
          </a:bodyPr>
          <a:lstStyle/>
          <a:p>
            <a:r>
              <a:rPr lang="es-MX" dirty="0"/>
              <a:t>Ventanas de tiempo (2)</a:t>
            </a:r>
            <a:endParaRPr lang="es-CO" dirty="0"/>
          </a:p>
        </p:txBody>
      </p:sp>
      <p:sp>
        <p:nvSpPr>
          <p:cNvPr id="8" name="CuadroTexto 7">
            <a:extLst>
              <a:ext uri="{FF2B5EF4-FFF2-40B4-BE49-F238E27FC236}">
                <a16:creationId xmlns:a16="http://schemas.microsoft.com/office/drawing/2014/main" id="{C45EA236-CF5B-4935-A302-332790DAD5DC}"/>
              </a:ext>
            </a:extLst>
          </p:cNvPr>
          <p:cNvSpPr txBox="1"/>
          <p:nvPr/>
        </p:nvSpPr>
        <p:spPr>
          <a:xfrm>
            <a:off x="399018" y="3728077"/>
            <a:ext cx="1903085" cy="369332"/>
          </a:xfrm>
          <a:prstGeom prst="rect">
            <a:avLst/>
          </a:prstGeom>
          <a:noFill/>
        </p:spPr>
        <p:txBody>
          <a:bodyPr wrap="none" rtlCol="0">
            <a:spAutoFit/>
          </a:bodyPr>
          <a:lstStyle/>
          <a:p>
            <a:r>
              <a:rPr lang="es-MX" dirty="0"/>
              <a:t>2do experimento</a:t>
            </a:r>
            <a:endParaRPr lang="es-CO" dirty="0"/>
          </a:p>
        </p:txBody>
      </p:sp>
      <p:sp>
        <p:nvSpPr>
          <p:cNvPr id="9" name="CuadroTexto 8">
            <a:extLst>
              <a:ext uri="{FF2B5EF4-FFF2-40B4-BE49-F238E27FC236}">
                <a16:creationId xmlns:a16="http://schemas.microsoft.com/office/drawing/2014/main" id="{FDCB0D23-9C5D-4094-A507-0E367E7D0B89}"/>
              </a:ext>
            </a:extLst>
          </p:cNvPr>
          <p:cNvSpPr txBox="1"/>
          <p:nvPr/>
        </p:nvSpPr>
        <p:spPr>
          <a:xfrm>
            <a:off x="2405185" y="3464291"/>
            <a:ext cx="535724" cy="276999"/>
          </a:xfrm>
          <a:prstGeom prst="rect">
            <a:avLst/>
          </a:prstGeom>
          <a:noFill/>
        </p:spPr>
        <p:txBody>
          <a:bodyPr wrap="none" rtlCol="0">
            <a:spAutoFit/>
          </a:bodyPr>
          <a:lstStyle/>
          <a:p>
            <a:r>
              <a:rPr lang="es-MX" sz="1200" dirty="0"/>
              <a:t>WRF</a:t>
            </a:r>
            <a:endParaRPr lang="es-CO" sz="1200" dirty="0"/>
          </a:p>
        </p:txBody>
      </p:sp>
      <p:sp>
        <p:nvSpPr>
          <p:cNvPr id="10" name="CuadroTexto 9">
            <a:extLst>
              <a:ext uri="{FF2B5EF4-FFF2-40B4-BE49-F238E27FC236}">
                <a16:creationId xmlns:a16="http://schemas.microsoft.com/office/drawing/2014/main" id="{A1D375DD-E68C-486D-BF4E-AC2FB58FF337}"/>
              </a:ext>
            </a:extLst>
          </p:cNvPr>
          <p:cNvSpPr txBox="1"/>
          <p:nvPr/>
        </p:nvSpPr>
        <p:spPr>
          <a:xfrm>
            <a:off x="2405185" y="3796637"/>
            <a:ext cx="748923" cy="276999"/>
          </a:xfrm>
          <a:prstGeom prst="rect">
            <a:avLst/>
          </a:prstGeom>
          <a:noFill/>
        </p:spPr>
        <p:txBody>
          <a:bodyPr wrap="none" rtlCol="0">
            <a:spAutoFit/>
          </a:bodyPr>
          <a:lstStyle/>
          <a:p>
            <a:r>
              <a:rPr lang="es-MX" sz="1200" dirty="0"/>
              <a:t>WRFDA</a:t>
            </a:r>
            <a:endParaRPr lang="es-CO" sz="1200" dirty="0"/>
          </a:p>
        </p:txBody>
      </p:sp>
      <p:sp>
        <p:nvSpPr>
          <p:cNvPr id="11" name="CuadroTexto 10">
            <a:extLst>
              <a:ext uri="{FF2B5EF4-FFF2-40B4-BE49-F238E27FC236}">
                <a16:creationId xmlns:a16="http://schemas.microsoft.com/office/drawing/2014/main" id="{90C28EDD-E58A-43F2-9FA0-7B313CFBE63C}"/>
              </a:ext>
            </a:extLst>
          </p:cNvPr>
          <p:cNvSpPr txBox="1"/>
          <p:nvPr/>
        </p:nvSpPr>
        <p:spPr>
          <a:xfrm>
            <a:off x="2390781" y="4148281"/>
            <a:ext cx="1151277" cy="276999"/>
          </a:xfrm>
          <a:prstGeom prst="rect">
            <a:avLst/>
          </a:prstGeom>
          <a:noFill/>
        </p:spPr>
        <p:txBody>
          <a:bodyPr wrap="none" rtlCol="0">
            <a:spAutoFit/>
          </a:bodyPr>
          <a:lstStyle/>
          <a:p>
            <a:r>
              <a:rPr lang="es-MX" sz="1200" b="1" dirty="0"/>
              <a:t>Precipitación</a:t>
            </a:r>
            <a:endParaRPr lang="es-CO" sz="1200" b="1" dirty="0"/>
          </a:p>
        </p:txBody>
      </p:sp>
      <p:sp>
        <p:nvSpPr>
          <p:cNvPr id="14" name="CuadroTexto 13">
            <a:extLst>
              <a:ext uri="{FF2B5EF4-FFF2-40B4-BE49-F238E27FC236}">
                <a16:creationId xmlns:a16="http://schemas.microsoft.com/office/drawing/2014/main" id="{5F001B4C-187E-41D4-9EAE-EF47EFB624A2}"/>
              </a:ext>
            </a:extLst>
          </p:cNvPr>
          <p:cNvSpPr txBox="1"/>
          <p:nvPr/>
        </p:nvSpPr>
        <p:spPr>
          <a:xfrm>
            <a:off x="4763988" y="4655333"/>
            <a:ext cx="4199861" cy="307777"/>
          </a:xfrm>
          <a:prstGeom prst="rect">
            <a:avLst/>
          </a:prstGeom>
          <a:noFill/>
        </p:spPr>
        <p:txBody>
          <a:bodyPr wrap="square" rtlCol="0">
            <a:spAutoFit/>
          </a:bodyPr>
          <a:lstStyle/>
          <a:p>
            <a:r>
              <a:rPr lang="es-MX" sz="1400" dirty="0"/>
              <a:t>Considerar paquetes de observaciones diferentes</a:t>
            </a:r>
            <a:endParaRPr lang="es-CO" sz="1400" dirty="0"/>
          </a:p>
        </p:txBody>
      </p:sp>
      <p:cxnSp>
        <p:nvCxnSpPr>
          <p:cNvPr id="16" name="Conector recto 15">
            <a:extLst>
              <a:ext uri="{FF2B5EF4-FFF2-40B4-BE49-F238E27FC236}">
                <a16:creationId xmlns:a16="http://schemas.microsoft.com/office/drawing/2014/main" id="{F6963AE4-F95C-417F-8374-006DDB1D7F0D}"/>
              </a:ext>
            </a:extLst>
          </p:cNvPr>
          <p:cNvCxnSpPr/>
          <p:nvPr/>
        </p:nvCxnSpPr>
        <p:spPr>
          <a:xfrm>
            <a:off x="85060" y="2785731"/>
            <a:ext cx="90589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Imagen 2">
            <a:extLst>
              <a:ext uri="{FF2B5EF4-FFF2-40B4-BE49-F238E27FC236}">
                <a16:creationId xmlns:a16="http://schemas.microsoft.com/office/drawing/2014/main" id="{5337BED8-89EA-4EB2-9731-696406DE8080}"/>
              </a:ext>
            </a:extLst>
          </p:cNvPr>
          <p:cNvPicPr/>
          <p:nvPr/>
        </p:nvPicPr>
        <p:blipFill>
          <a:blip r:embed="rId2"/>
          <a:stretch/>
        </p:blipFill>
        <p:spPr>
          <a:xfrm>
            <a:off x="6322767" y="1562427"/>
            <a:ext cx="1305633" cy="1152505"/>
          </a:xfrm>
          <a:prstGeom prst="rect">
            <a:avLst/>
          </a:prstGeom>
          <a:ln>
            <a:noFill/>
          </a:ln>
        </p:spPr>
      </p:pic>
      <p:sp>
        <p:nvSpPr>
          <p:cNvPr id="18" name="Flecha: a la derecha 17">
            <a:extLst>
              <a:ext uri="{FF2B5EF4-FFF2-40B4-BE49-F238E27FC236}">
                <a16:creationId xmlns:a16="http://schemas.microsoft.com/office/drawing/2014/main" id="{98163449-F256-43A0-8EC6-D375BBBAD2E9}"/>
              </a:ext>
            </a:extLst>
          </p:cNvPr>
          <p:cNvSpPr/>
          <p:nvPr/>
        </p:nvSpPr>
        <p:spPr>
          <a:xfrm>
            <a:off x="4306186" y="1950302"/>
            <a:ext cx="1616358" cy="216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9" name="Imagen 5">
            <a:extLst>
              <a:ext uri="{FF2B5EF4-FFF2-40B4-BE49-F238E27FC236}">
                <a16:creationId xmlns:a16="http://schemas.microsoft.com/office/drawing/2014/main" id="{8D884926-EFE1-4BAB-8D40-31693ACFE977}"/>
              </a:ext>
            </a:extLst>
          </p:cNvPr>
          <p:cNvPicPr/>
          <p:nvPr/>
        </p:nvPicPr>
        <p:blipFill>
          <a:blip r:embed="rId3"/>
          <a:stretch/>
        </p:blipFill>
        <p:spPr>
          <a:xfrm>
            <a:off x="6708491" y="974240"/>
            <a:ext cx="2255358" cy="362507"/>
          </a:xfrm>
          <a:prstGeom prst="rect">
            <a:avLst/>
          </a:prstGeom>
          <a:ln/>
        </p:spPr>
        <p:style>
          <a:lnRef idx="2">
            <a:schemeClr val="accent2"/>
          </a:lnRef>
          <a:fillRef idx="1">
            <a:schemeClr val="lt1"/>
          </a:fillRef>
          <a:effectRef idx="0">
            <a:schemeClr val="accent2"/>
          </a:effectRef>
          <a:fontRef idx="minor">
            <a:schemeClr val="dk1"/>
          </a:fontRef>
        </p:style>
      </p:pic>
      <p:sp>
        <p:nvSpPr>
          <p:cNvPr id="20" name="CuadroTexto 19">
            <a:extLst>
              <a:ext uri="{FF2B5EF4-FFF2-40B4-BE49-F238E27FC236}">
                <a16:creationId xmlns:a16="http://schemas.microsoft.com/office/drawing/2014/main" id="{67BAB62C-8A15-441F-BA04-266AACD0E9D0}"/>
              </a:ext>
            </a:extLst>
          </p:cNvPr>
          <p:cNvSpPr txBox="1"/>
          <p:nvPr/>
        </p:nvSpPr>
        <p:spPr>
          <a:xfrm>
            <a:off x="4945532" y="3517723"/>
            <a:ext cx="1903085" cy="369332"/>
          </a:xfrm>
          <a:prstGeom prst="rect">
            <a:avLst/>
          </a:prstGeom>
          <a:noFill/>
        </p:spPr>
        <p:txBody>
          <a:bodyPr wrap="none" rtlCol="0">
            <a:spAutoFit/>
          </a:bodyPr>
          <a:lstStyle/>
          <a:p>
            <a:r>
              <a:rPr lang="es-MX" dirty="0"/>
              <a:t>3do experimento</a:t>
            </a:r>
            <a:endParaRPr lang="es-CO" dirty="0"/>
          </a:p>
        </p:txBody>
      </p:sp>
      <p:sp>
        <p:nvSpPr>
          <p:cNvPr id="21" name="CuadroTexto 20">
            <a:extLst>
              <a:ext uri="{FF2B5EF4-FFF2-40B4-BE49-F238E27FC236}">
                <a16:creationId xmlns:a16="http://schemas.microsoft.com/office/drawing/2014/main" id="{7EFB107E-8B37-4AD2-8558-406971419031}"/>
              </a:ext>
            </a:extLst>
          </p:cNvPr>
          <p:cNvSpPr txBox="1"/>
          <p:nvPr/>
        </p:nvSpPr>
        <p:spPr>
          <a:xfrm>
            <a:off x="7140124" y="2927700"/>
            <a:ext cx="535724" cy="276999"/>
          </a:xfrm>
          <a:prstGeom prst="rect">
            <a:avLst/>
          </a:prstGeom>
          <a:noFill/>
        </p:spPr>
        <p:txBody>
          <a:bodyPr wrap="none" rtlCol="0">
            <a:spAutoFit/>
          </a:bodyPr>
          <a:lstStyle/>
          <a:p>
            <a:r>
              <a:rPr lang="es-MX" sz="1200" dirty="0"/>
              <a:t>WRF</a:t>
            </a:r>
            <a:endParaRPr lang="es-CO" sz="1200" dirty="0"/>
          </a:p>
        </p:txBody>
      </p:sp>
      <p:sp>
        <p:nvSpPr>
          <p:cNvPr id="22" name="CuadroTexto 21">
            <a:extLst>
              <a:ext uri="{FF2B5EF4-FFF2-40B4-BE49-F238E27FC236}">
                <a16:creationId xmlns:a16="http://schemas.microsoft.com/office/drawing/2014/main" id="{F92E9E01-B964-4027-A89F-72898134AD37}"/>
              </a:ext>
            </a:extLst>
          </p:cNvPr>
          <p:cNvSpPr txBox="1"/>
          <p:nvPr/>
        </p:nvSpPr>
        <p:spPr>
          <a:xfrm>
            <a:off x="7140124" y="3260046"/>
            <a:ext cx="748923" cy="276999"/>
          </a:xfrm>
          <a:prstGeom prst="rect">
            <a:avLst/>
          </a:prstGeom>
          <a:noFill/>
        </p:spPr>
        <p:txBody>
          <a:bodyPr wrap="none" rtlCol="0">
            <a:spAutoFit/>
          </a:bodyPr>
          <a:lstStyle/>
          <a:p>
            <a:r>
              <a:rPr lang="es-MX" sz="1200" dirty="0"/>
              <a:t>WRFDA</a:t>
            </a:r>
            <a:endParaRPr lang="es-CO" sz="1200" dirty="0"/>
          </a:p>
        </p:txBody>
      </p:sp>
      <p:sp>
        <p:nvSpPr>
          <p:cNvPr id="23" name="CuadroTexto 22">
            <a:extLst>
              <a:ext uri="{FF2B5EF4-FFF2-40B4-BE49-F238E27FC236}">
                <a16:creationId xmlns:a16="http://schemas.microsoft.com/office/drawing/2014/main" id="{C2D9859F-E08B-4FD8-AF71-A9674A13C1C4}"/>
              </a:ext>
            </a:extLst>
          </p:cNvPr>
          <p:cNvSpPr txBox="1"/>
          <p:nvPr/>
        </p:nvSpPr>
        <p:spPr>
          <a:xfrm>
            <a:off x="7125720" y="3580823"/>
            <a:ext cx="704039" cy="276999"/>
          </a:xfrm>
          <a:prstGeom prst="rect">
            <a:avLst/>
          </a:prstGeom>
          <a:noFill/>
        </p:spPr>
        <p:txBody>
          <a:bodyPr wrap="none" rtlCol="0">
            <a:spAutoFit/>
          </a:bodyPr>
          <a:lstStyle/>
          <a:p>
            <a:r>
              <a:rPr lang="es-MX" sz="1200" dirty="0"/>
              <a:t>Sondas</a:t>
            </a:r>
            <a:endParaRPr lang="es-CO" sz="1200" dirty="0"/>
          </a:p>
        </p:txBody>
      </p:sp>
      <p:sp>
        <p:nvSpPr>
          <p:cNvPr id="24" name="CuadroTexto 23">
            <a:extLst>
              <a:ext uri="{FF2B5EF4-FFF2-40B4-BE49-F238E27FC236}">
                <a16:creationId xmlns:a16="http://schemas.microsoft.com/office/drawing/2014/main" id="{421AA2C7-01BE-4BA6-8AF1-427701C20581}"/>
              </a:ext>
            </a:extLst>
          </p:cNvPr>
          <p:cNvSpPr txBox="1"/>
          <p:nvPr/>
        </p:nvSpPr>
        <p:spPr>
          <a:xfrm>
            <a:off x="7140124" y="3871282"/>
            <a:ext cx="601447" cy="276999"/>
          </a:xfrm>
          <a:prstGeom prst="rect">
            <a:avLst/>
          </a:prstGeom>
          <a:noFill/>
        </p:spPr>
        <p:txBody>
          <a:bodyPr wrap="none" rtlCol="0">
            <a:spAutoFit/>
          </a:bodyPr>
          <a:lstStyle/>
          <a:p>
            <a:r>
              <a:rPr lang="es-MX" sz="1200" dirty="0"/>
              <a:t>Radar</a:t>
            </a:r>
            <a:endParaRPr lang="es-CO" sz="1200" dirty="0"/>
          </a:p>
        </p:txBody>
      </p:sp>
      <p:sp>
        <p:nvSpPr>
          <p:cNvPr id="25" name="CuadroTexto 24">
            <a:extLst>
              <a:ext uri="{FF2B5EF4-FFF2-40B4-BE49-F238E27FC236}">
                <a16:creationId xmlns:a16="http://schemas.microsoft.com/office/drawing/2014/main" id="{FCBFE0BD-55C1-4FBD-8ECA-EC25665E542A}"/>
              </a:ext>
            </a:extLst>
          </p:cNvPr>
          <p:cNvSpPr txBox="1"/>
          <p:nvPr/>
        </p:nvSpPr>
        <p:spPr>
          <a:xfrm>
            <a:off x="7140147" y="4148281"/>
            <a:ext cx="696024" cy="276999"/>
          </a:xfrm>
          <a:prstGeom prst="rect">
            <a:avLst/>
          </a:prstGeom>
          <a:noFill/>
        </p:spPr>
        <p:txBody>
          <a:bodyPr wrap="none" rtlCol="0">
            <a:spAutoFit/>
          </a:bodyPr>
          <a:lstStyle/>
          <a:p>
            <a:r>
              <a:rPr lang="es-MX" sz="1200" dirty="0"/>
              <a:t>Satélite</a:t>
            </a:r>
            <a:endParaRPr lang="es-CO" sz="1200" dirty="0"/>
          </a:p>
        </p:txBody>
      </p:sp>
      <p:sp>
        <p:nvSpPr>
          <p:cNvPr id="26" name="CuadroTexto 25">
            <a:extLst>
              <a:ext uri="{FF2B5EF4-FFF2-40B4-BE49-F238E27FC236}">
                <a16:creationId xmlns:a16="http://schemas.microsoft.com/office/drawing/2014/main" id="{8101FE91-8D00-4173-B3BD-D8EA58BC268D}"/>
              </a:ext>
            </a:extLst>
          </p:cNvPr>
          <p:cNvSpPr txBox="1"/>
          <p:nvPr/>
        </p:nvSpPr>
        <p:spPr>
          <a:xfrm>
            <a:off x="7260531" y="295681"/>
            <a:ext cx="1151277" cy="2769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MX" sz="1200" b="1" dirty="0"/>
              <a:t>Precipitación</a:t>
            </a:r>
            <a:endParaRPr lang="es-CO" sz="1200" b="1" dirty="0"/>
          </a:p>
        </p:txBody>
      </p:sp>
      <p:sp>
        <p:nvSpPr>
          <p:cNvPr id="27" name="Abrir llave 26">
            <a:extLst>
              <a:ext uri="{FF2B5EF4-FFF2-40B4-BE49-F238E27FC236}">
                <a16:creationId xmlns:a16="http://schemas.microsoft.com/office/drawing/2014/main" id="{1B9F8B36-9455-4B5D-A379-A1A2FF10379A}"/>
              </a:ext>
            </a:extLst>
          </p:cNvPr>
          <p:cNvSpPr/>
          <p:nvPr/>
        </p:nvSpPr>
        <p:spPr>
          <a:xfrm>
            <a:off x="2390781" y="1715754"/>
            <a:ext cx="155448"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cxnSp>
        <p:nvCxnSpPr>
          <p:cNvPr id="28" name="Conector recto 27">
            <a:extLst>
              <a:ext uri="{FF2B5EF4-FFF2-40B4-BE49-F238E27FC236}">
                <a16:creationId xmlns:a16="http://schemas.microsoft.com/office/drawing/2014/main" id="{47ECEB89-CF92-49B4-AAE2-C72BF09323B2}"/>
              </a:ext>
            </a:extLst>
          </p:cNvPr>
          <p:cNvCxnSpPr>
            <a:cxnSpLocks/>
          </p:cNvCxnSpPr>
          <p:nvPr/>
        </p:nvCxnSpPr>
        <p:spPr>
          <a:xfrm>
            <a:off x="4564912" y="2800841"/>
            <a:ext cx="0" cy="2342659"/>
          </a:xfrm>
          <a:prstGeom prst="line">
            <a:avLst/>
          </a:prstGeom>
        </p:spPr>
        <p:style>
          <a:lnRef idx="1">
            <a:schemeClr val="accent1"/>
          </a:lnRef>
          <a:fillRef idx="0">
            <a:schemeClr val="accent1"/>
          </a:fillRef>
          <a:effectRef idx="0">
            <a:schemeClr val="accent1"/>
          </a:effectRef>
          <a:fontRef idx="minor">
            <a:schemeClr val="tx1"/>
          </a:fontRef>
        </p:style>
      </p:cxnSp>
      <p:sp>
        <p:nvSpPr>
          <p:cNvPr id="32" name="CuadroTexto 31">
            <a:extLst>
              <a:ext uri="{FF2B5EF4-FFF2-40B4-BE49-F238E27FC236}">
                <a16:creationId xmlns:a16="http://schemas.microsoft.com/office/drawing/2014/main" id="{2CFA5787-5A98-4A13-A342-B71F3171F8E7}"/>
              </a:ext>
            </a:extLst>
          </p:cNvPr>
          <p:cNvSpPr txBox="1"/>
          <p:nvPr/>
        </p:nvSpPr>
        <p:spPr>
          <a:xfrm>
            <a:off x="7284673" y="596338"/>
            <a:ext cx="1102994" cy="2769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MX" sz="1200" b="1" dirty="0"/>
              <a:t>Temperatura</a:t>
            </a:r>
            <a:endParaRPr lang="es-CO" sz="1200" b="1" dirty="0"/>
          </a:p>
        </p:txBody>
      </p:sp>
      <p:sp>
        <p:nvSpPr>
          <p:cNvPr id="33" name="Abrir llave 32">
            <a:extLst>
              <a:ext uri="{FF2B5EF4-FFF2-40B4-BE49-F238E27FC236}">
                <a16:creationId xmlns:a16="http://schemas.microsoft.com/office/drawing/2014/main" id="{D0947318-7CE7-4DA1-B323-4E03DBDEF1F5}"/>
              </a:ext>
            </a:extLst>
          </p:cNvPr>
          <p:cNvSpPr/>
          <p:nvPr/>
        </p:nvSpPr>
        <p:spPr>
          <a:xfrm>
            <a:off x="2341972" y="3454836"/>
            <a:ext cx="130562" cy="103842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4" name="Abrir llave 33">
            <a:extLst>
              <a:ext uri="{FF2B5EF4-FFF2-40B4-BE49-F238E27FC236}">
                <a16:creationId xmlns:a16="http://schemas.microsoft.com/office/drawing/2014/main" id="{7FD6266F-F4B0-488D-A361-9F58A514CA5F}"/>
              </a:ext>
            </a:extLst>
          </p:cNvPr>
          <p:cNvSpPr/>
          <p:nvPr/>
        </p:nvSpPr>
        <p:spPr>
          <a:xfrm>
            <a:off x="6977597" y="2926157"/>
            <a:ext cx="219375" cy="16290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6" name="CuadroTexto 35">
            <a:extLst>
              <a:ext uri="{FF2B5EF4-FFF2-40B4-BE49-F238E27FC236}">
                <a16:creationId xmlns:a16="http://schemas.microsoft.com/office/drawing/2014/main" id="{DCCB02E7-7C8B-48E1-8F2C-20EFDE003C83}"/>
              </a:ext>
            </a:extLst>
          </p:cNvPr>
          <p:cNvSpPr txBox="1"/>
          <p:nvPr/>
        </p:nvSpPr>
        <p:spPr>
          <a:xfrm>
            <a:off x="465080" y="4656756"/>
            <a:ext cx="3327203" cy="307777"/>
          </a:xfrm>
          <a:prstGeom prst="rect">
            <a:avLst/>
          </a:prstGeom>
          <a:noFill/>
        </p:spPr>
        <p:txBody>
          <a:bodyPr wrap="square" rtlCol="0">
            <a:spAutoFit/>
          </a:bodyPr>
          <a:lstStyle/>
          <a:p>
            <a:r>
              <a:rPr lang="es-MX" sz="1400" dirty="0"/>
              <a:t>Limitar el </a:t>
            </a:r>
            <a:r>
              <a:rPr lang="es-MX" sz="1400" dirty="0" err="1"/>
              <a:t>paper</a:t>
            </a:r>
            <a:r>
              <a:rPr lang="es-MX" sz="1400" dirty="0"/>
              <a:t> hasta estos resultados</a:t>
            </a:r>
            <a:endParaRPr lang="es-CO" sz="1400" dirty="0"/>
          </a:p>
        </p:txBody>
      </p:sp>
      <p:sp>
        <p:nvSpPr>
          <p:cNvPr id="37" name="CuadroTexto 36">
            <a:extLst>
              <a:ext uri="{FF2B5EF4-FFF2-40B4-BE49-F238E27FC236}">
                <a16:creationId xmlns:a16="http://schemas.microsoft.com/office/drawing/2014/main" id="{165E56D0-9871-4843-95B9-1036A8B7F3DF}"/>
              </a:ext>
            </a:extLst>
          </p:cNvPr>
          <p:cNvSpPr txBox="1"/>
          <p:nvPr/>
        </p:nvSpPr>
        <p:spPr>
          <a:xfrm>
            <a:off x="3914830" y="1457627"/>
            <a:ext cx="2228495" cy="261610"/>
          </a:xfrm>
          <a:prstGeom prst="rect">
            <a:avLst/>
          </a:prstGeom>
          <a:noFill/>
        </p:spPr>
        <p:txBody>
          <a:bodyPr wrap="none" rtlCol="0">
            <a:spAutoFit/>
          </a:bodyPr>
          <a:lstStyle/>
          <a:p>
            <a:r>
              <a:rPr lang="es-MX" sz="1100" dirty="0"/>
              <a:t>Comenzar con la primer semana</a:t>
            </a:r>
            <a:endParaRPr lang="es-CO" sz="1100" dirty="0"/>
          </a:p>
        </p:txBody>
      </p:sp>
      <p:sp>
        <p:nvSpPr>
          <p:cNvPr id="38" name="CuadroTexto 37">
            <a:extLst>
              <a:ext uri="{FF2B5EF4-FFF2-40B4-BE49-F238E27FC236}">
                <a16:creationId xmlns:a16="http://schemas.microsoft.com/office/drawing/2014/main" id="{4367CE61-E919-4956-BAED-0B3108F0FB00}"/>
              </a:ext>
            </a:extLst>
          </p:cNvPr>
          <p:cNvSpPr txBox="1"/>
          <p:nvPr/>
        </p:nvSpPr>
        <p:spPr>
          <a:xfrm>
            <a:off x="6549578" y="-9705"/>
            <a:ext cx="2678938" cy="261610"/>
          </a:xfrm>
          <a:prstGeom prst="rect">
            <a:avLst/>
          </a:prstGeom>
          <a:noFill/>
        </p:spPr>
        <p:txBody>
          <a:bodyPr wrap="none" rtlCol="0">
            <a:spAutoFit/>
          </a:bodyPr>
          <a:lstStyle/>
          <a:p>
            <a:r>
              <a:rPr lang="es-MX" sz="1100" dirty="0"/>
              <a:t>Selección de dos variables para estudio</a:t>
            </a:r>
            <a:endParaRPr lang="es-CO" sz="1100" dirty="0"/>
          </a:p>
        </p:txBody>
      </p:sp>
    </p:spTree>
    <p:extLst>
      <p:ext uri="{BB962C8B-B14F-4D97-AF65-F5344CB8AC3E}">
        <p14:creationId xmlns:p14="http://schemas.microsoft.com/office/powerpoint/2010/main" val="839047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dirty="0" err="1">
                <a:solidFill>
                  <a:srgbClr val="000000"/>
                </a:solidFill>
                <a:latin typeface="Arial"/>
                <a:ea typeface="Arial"/>
              </a:rPr>
              <a:t>SimpleSpace</a:t>
            </a:r>
            <a:r>
              <a:rPr lang="es-CO" sz="2800" b="0" strike="noStrike" spc="-1" dirty="0">
                <a:solidFill>
                  <a:srgbClr val="000000"/>
                </a:solidFill>
                <a:latin typeface="Arial"/>
                <a:ea typeface="Arial"/>
              </a:rPr>
              <a:t> </a:t>
            </a:r>
            <a:r>
              <a:rPr lang="es-CO" sz="2800" b="0" strike="noStrike" spc="-1" dirty="0" err="1">
                <a:solidFill>
                  <a:srgbClr val="000000"/>
                </a:solidFill>
                <a:latin typeface="Arial"/>
                <a:ea typeface="Arial"/>
              </a:rPr>
              <a:t>airborne</a:t>
            </a:r>
            <a:r>
              <a:rPr lang="es-CO" sz="2800" b="0" strike="noStrike" spc="-1" dirty="0">
                <a:solidFill>
                  <a:srgbClr val="000000"/>
                </a:solidFill>
                <a:latin typeface="Arial"/>
                <a:ea typeface="Arial"/>
              </a:rPr>
              <a:t>  </a:t>
            </a:r>
            <a:r>
              <a:rPr lang="es-CO" sz="2800" b="0" strike="noStrike" spc="-1" dirty="0" err="1">
                <a:solidFill>
                  <a:srgbClr val="000000"/>
                </a:solidFill>
                <a:latin typeface="Arial"/>
                <a:ea typeface="Arial"/>
              </a:rPr>
              <a:t>unit</a:t>
            </a:r>
            <a:endParaRPr lang="es-CO" sz="2800" b="0" strike="noStrike" spc="-1" dirty="0">
              <a:latin typeface="Arial"/>
            </a:endParaRPr>
          </a:p>
        </p:txBody>
      </p:sp>
      <p:sp>
        <p:nvSpPr>
          <p:cNvPr id="65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sp>
        <p:nvSpPr>
          <p:cNvPr id="65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9C3E9B6-47B7-447F-BA42-D8ECDBEDD86F}" type="slidenum">
              <a:rPr lang="es-CO" sz="1000" b="0" strike="noStrike" spc="-1">
                <a:solidFill>
                  <a:srgbClr val="595959"/>
                </a:solidFill>
                <a:latin typeface="Arial"/>
                <a:ea typeface="Arial"/>
              </a:rPr>
              <a:t>49</a:t>
            </a:fld>
            <a:endParaRPr lang="es-CO" sz="1000" b="0" strike="noStrike" spc="-1">
              <a:latin typeface="Arial"/>
            </a:endParaRPr>
          </a:p>
        </p:txBody>
      </p:sp>
      <p:sp>
        <p:nvSpPr>
          <p:cNvPr id="6" name="CuadroTexto 5">
            <a:extLst>
              <a:ext uri="{FF2B5EF4-FFF2-40B4-BE49-F238E27FC236}">
                <a16:creationId xmlns:a16="http://schemas.microsoft.com/office/drawing/2014/main" id="{F1D7F2B2-03D3-453A-93F9-0B3E5CE800DF}"/>
              </a:ext>
            </a:extLst>
          </p:cNvPr>
          <p:cNvSpPr txBox="1"/>
          <p:nvPr/>
        </p:nvSpPr>
        <p:spPr>
          <a:xfrm>
            <a:off x="3264195" y="2675534"/>
            <a:ext cx="4572000" cy="369332"/>
          </a:xfrm>
          <a:prstGeom prst="rect">
            <a:avLst/>
          </a:prstGeom>
          <a:noFill/>
        </p:spPr>
        <p:txBody>
          <a:bodyPr wrap="square">
            <a:spAutoFit/>
          </a:bodyPr>
          <a:lstStyle/>
          <a:p>
            <a:r>
              <a:rPr lang="es-CO" dirty="0"/>
              <a:t>http://3.139.59.142:8501/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5277600" y="1280520"/>
            <a:ext cx="338580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gn="just">
              <a:lnSpc>
                <a:spcPct val="115000"/>
              </a:lnSpc>
            </a:pPr>
            <a:r>
              <a:rPr lang="es-CO" sz="1200" b="0" strike="noStrike" spc="-1">
                <a:solidFill>
                  <a:srgbClr val="000000"/>
                </a:solidFill>
                <a:latin typeface="Arial"/>
                <a:ea typeface="Arial"/>
              </a:rPr>
              <a:t>All these investigations have allowed the FAC to implement physical and dynamic parameters that best fit the Colombian territory. In 2019, the simulations of the atmosphere through the WRF model included modules for assimilation of radar and satellite data GOES 16,  enhancing the initial conditions of the model, bringing them closer to the conditions observed by these instruments, allowing a more accurate simulation of the evolution of the atmosphere over time.</a:t>
            </a:r>
            <a:endParaRPr lang="es-CO" sz="1200" b="0" strike="noStrike" spc="-1">
              <a:latin typeface="Arial"/>
            </a:endParaRPr>
          </a:p>
        </p:txBody>
      </p:sp>
      <p:sp>
        <p:nvSpPr>
          <p:cNvPr id="260" name="CustomShape 2"/>
          <p:cNvSpPr/>
          <p:nvPr/>
        </p:nvSpPr>
        <p:spPr>
          <a:xfrm>
            <a:off x="464040" y="5976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endParaRPr lang="es-CO" sz="1800" b="0" strike="noStrike" spc="-1">
              <a:latin typeface="Arial"/>
            </a:endParaRPr>
          </a:p>
          <a:p>
            <a:pPr>
              <a:lnSpc>
                <a:spcPct val="115000"/>
              </a:lnSpc>
              <a:spcBef>
                <a:spcPts val="1599"/>
              </a:spcBef>
              <a:spcAft>
                <a:spcPts val="1599"/>
              </a:spcAft>
            </a:pPr>
            <a:endParaRPr lang="es-CO" sz="1800" b="0" strike="noStrike" spc="-1">
              <a:latin typeface="Arial"/>
            </a:endParaRPr>
          </a:p>
        </p:txBody>
      </p:sp>
      <p:sp>
        <p:nvSpPr>
          <p:cNvPr id="261" name="CustomShape 3"/>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sp>
        <p:nvSpPr>
          <p:cNvPr id="262" name="CustomShape 4"/>
          <p:cNvSpPr/>
          <p:nvPr/>
        </p:nvSpPr>
        <p:spPr>
          <a:xfrm>
            <a:off x="479880" y="93564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1" strike="noStrike" spc="-1">
                <a:solidFill>
                  <a:srgbClr val="000000"/>
                </a:solidFill>
                <a:latin typeface="Arial"/>
                <a:ea typeface="Arial"/>
              </a:rPr>
              <a:t>Evolution of the WRF in the FAC</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pic>
        <p:nvPicPr>
          <p:cNvPr id="263" name="Imagen 5"/>
          <p:cNvPicPr/>
          <p:nvPr/>
        </p:nvPicPr>
        <p:blipFill>
          <a:blip r:embed="rId3"/>
          <a:stretch/>
        </p:blipFill>
        <p:spPr>
          <a:xfrm>
            <a:off x="201600" y="1568520"/>
            <a:ext cx="2239560" cy="2328840"/>
          </a:xfrm>
          <a:prstGeom prst="rect">
            <a:avLst/>
          </a:prstGeom>
          <a:ln>
            <a:noFill/>
          </a:ln>
        </p:spPr>
      </p:pic>
      <p:pic>
        <p:nvPicPr>
          <p:cNvPr id="264" name="Imagen 8"/>
          <p:cNvPicPr/>
          <p:nvPr/>
        </p:nvPicPr>
        <p:blipFill>
          <a:blip r:embed="rId4"/>
          <a:stretch/>
        </p:blipFill>
        <p:spPr>
          <a:xfrm>
            <a:off x="2594880" y="1797480"/>
            <a:ext cx="2442960" cy="1829160"/>
          </a:xfrm>
          <a:prstGeom prst="rect">
            <a:avLst/>
          </a:prstGeom>
          <a:ln>
            <a:noFill/>
          </a:ln>
        </p:spPr>
      </p:pic>
      <p:sp>
        <p:nvSpPr>
          <p:cNvPr id="265" name="CustomShape 5"/>
          <p:cNvSpPr/>
          <p:nvPr/>
        </p:nvSpPr>
        <p:spPr>
          <a:xfrm flipH="1">
            <a:off x="196920" y="4524840"/>
            <a:ext cx="5607000" cy="25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100" b="0" strike="noStrike" spc="-1">
                <a:solidFill>
                  <a:srgbClr val="000000"/>
                </a:solidFill>
                <a:latin typeface="Arial"/>
                <a:ea typeface="Arial"/>
              </a:rPr>
              <a:t>Observation impact experiment in the WRF assimilation precipitation (Caceres, 2019)</a:t>
            </a:r>
            <a:endParaRPr lang="es-CO" sz="1100" b="0" strike="noStrike" spc="-1">
              <a:latin typeface="Arial"/>
            </a:endParaRPr>
          </a:p>
        </p:txBody>
      </p:sp>
      <p:sp>
        <p:nvSpPr>
          <p:cNvPr id="266" name="CustomShape 6"/>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E6BBA107-FA61-4561-A7C8-D90DEA5CADB9}" type="slidenum">
              <a:rPr lang="es-CO" sz="1000" b="0" strike="noStrike" spc="-1">
                <a:solidFill>
                  <a:srgbClr val="595959"/>
                </a:solidFill>
                <a:latin typeface="Arial"/>
                <a:ea typeface="Arial"/>
              </a:rPr>
              <a:t>5</a:t>
            </a:fld>
            <a:endParaRPr lang="es-CO" sz="10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4"/>
          <p:cNvGraphicFramePr/>
          <p:nvPr>
            <p:extLst>
              <p:ext uri="{D42A27DB-BD31-4B8C-83A1-F6EECF244321}">
                <p14:modId xmlns:p14="http://schemas.microsoft.com/office/powerpoint/2010/main" val="1126896062"/>
              </p:ext>
            </p:extLst>
          </p:nvPr>
        </p:nvGraphicFramePr>
        <p:xfrm>
          <a:off x="172440" y="689040"/>
          <a:ext cx="8787600" cy="439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4" name="CustomShape 1"/>
          <p:cNvSpPr/>
          <p:nvPr/>
        </p:nvSpPr>
        <p:spPr>
          <a:xfrm>
            <a:off x="1109880" y="991440"/>
            <a:ext cx="4271400" cy="539640"/>
          </a:xfrm>
          <a:prstGeom prst="rect">
            <a:avLst/>
          </a:prstGeom>
          <a:noFill/>
          <a:ln>
            <a:noFill/>
          </a:ln>
        </p:spPr>
        <p:style>
          <a:lnRef idx="2">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0" strike="noStrike" spc="-1">
                <a:solidFill>
                  <a:srgbClr val="000000"/>
                </a:solidFill>
                <a:latin typeface="Arial"/>
                <a:ea typeface="Arial"/>
              </a:rPr>
              <a:t>Research questions</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655"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656" name="CustomShape 3"/>
          <p:cNvSpPr/>
          <p:nvPr/>
        </p:nvSpPr>
        <p:spPr>
          <a:xfrm>
            <a:off x="355680" y="2451240"/>
            <a:ext cx="7123680" cy="723240"/>
          </a:xfrm>
          <a:prstGeom prst="rect">
            <a:avLst/>
          </a:prstGeom>
          <a:noFill/>
          <a:ln>
            <a:round/>
          </a:ln>
        </p:spPr>
        <p:style>
          <a:lnRef idx="2">
            <a:schemeClr val="dk1"/>
          </a:lnRef>
          <a:fillRef idx="1">
            <a:schemeClr val="lt1"/>
          </a:fillRef>
          <a:effectRef idx="0">
            <a:schemeClr val="dk1"/>
          </a:effectRef>
          <a:fontRef idx="minor"/>
        </p:style>
      </p:sp>
      <p:sp>
        <p:nvSpPr>
          <p:cNvPr id="657" name="CustomShape 4"/>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0AF23EA-C225-4091-8938-3CE902DAA40B}" type="slidenum">
              <a:rPr lang="es-CO" sz="1000" b="0" strike="noStrike" spc="-1">
                <a:solidFill>
                  <a:srgbClr val="595959"/>
                </a:solidFill>
                <a:latin typeface="Arial"/>
                <a:ea typeface="Arial"/>
              </a:rPr>
              <a:t>50</a:t>
            </a:fld>
            <a:endParaRPr lang="es-CO" sz="10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CustomShape 1"/>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800" b="0" strike="noStrike" spc="-1">
                <a:solidFill>
                  <a:srgbClr val="595959"/>
                </a:solidFill>
                <a:latin typeface="Arial"/>
                <a:ea typeface="Arial"/>
              </a:rPr>
              <a:t>The changes in the model assimilated are not representative compared the non assimilated for the surface variables</a:t>
            </a:r>
            <a:endParaRPr lang="es-CO" sz="1800" b="0" strike="noStrike" spc="-1">
              <a:latin typeface="Arial"/>
            </a:endParaRPr>
          </a:p>
          <a:p>
            <a:pPr marL="457200" indent="-342360">
              <a:lnSpc>
                <a:spcPct val="115000"/>
              </a:lnSpc>
              <a:buClr>
                <a:srgbClr val="595959"/>
              </a:buClr>
              <a:buFont typeface="Arial"/>
              <a:buChar char="●"/>
            </a:pPr>
            <a:r>
              <a:rPr lang="es-CO" sz="1800" b="0" strike="noStrike" spc="-1">
                <a:solidFill>
                  <a:srgbClr val="595959"/>
                </a:solidFill>
                <a:latin typeface="Arial"/>
                <a:ea typeface="Arial"/>
              </a:rPr>
              <a:t>Variables such precipitation have good performance in Caribbean region, Andean region, Orinoquia region </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The knowledge acquired provide important technical aspects to future interaction with the WRFDA operative assimilation Colombian Air Force.  Convergence criterias, change in iteration number and observation error matrix interactions must be studied.</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El proceso de asimilación de datos de datos tiene una buena respuesta dinámica</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Pipeline que reduzca los esquemas de localización, fines de comando y control minimización de riesgos</a:t>
            </a:r>
            <a:endParaRPr lang="es-CO" sz="1800" b="0" strike="noStrike" spc="-1">
              <a:latin typeface="Arial"/>
            </a:endParaRPr>
          </a:p>
          <a:p>
            <a:pPr>
              <a:lnSpc>
                <a:spcPct val="114000"/>
              </a:lnSpc>
            </a:pPr>
            <a:endParaRPr lang="es-CO" sz="1800" b="0" strike="noStrike" spc="-1">
              <a:latin typeface="Arial"/>
            </a:endParaRPr>
          </a:p>
        </p:txBody>
      </p:sp>
      <p:sp>
        <p:nvSpPr>
          <p:cNvPr id="659"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Preliminar conclusions</a:t>
            </a:r>
            <a:endParaRPr lang="es-CO" sz="2800" b="0" strike="noStrike" spc="-1">
              <a:latin typeface="Arial"/>
            </a:endParaRPr>
          </a:p>
        </p:txBody>
      </p:sp>
      <p:sp>
        <p:nvSpPr>
          <p:cNvPr id="66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3B7C936-9828-4715-B3F9-968AEF1B522F}" type="slidenum">
              <a:rPr lang="es-CO" sz="1000" b="0" strike="noStrike" spc="-1">
                <a:solidFill>
                  <a:srgbClr val="595959"/>
                </a:solidFill>
                <a:latin typeface="Arial"/>
                <a:ea typeface="Arial"/>
              </a:rPr>
              <a:t>51</a:t>
            </a:fld>
            <a:endParaRPr lang="es-CO" sz="10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CustomShape 1"/>
          <p:cNvSpPr/>
          <p:nvPr/>
        </p:nvSpPr>
        <p:spPr>
          <a:xfrm>
            <a:off x="311760" y="1170720"/>
            <a:ext cx="8519760" cy="3760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gn="just">
              <a:lnSpc>
                <a:spcPct val="115000"/>
              </a:lnSpc>
              <a:buClr>
                <a:srgbClr val="595959"/>
              </a:buClr>
              <a:buFont typeface="Arial"/>
              <a:buChar char="●"/>
            </a:pPr>
            <a:r>
              <a:rPr lang="es-CO" sz="1600" b="0" strike="noStrike" spc="-1">
                <a:solidFill>
                  <a:srgbClr val="595959"/>
                </a:solidFill>
                <a:latin typeface="Arial"/>
                <a:ea typeface="Arial"/>
              </a:rPr>
              <a:t>Cáceres, R. H. (2018). Impacto de la asimilación radar en el pronóstico de precipitación a muy corto plazo usando el modelo WRF</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Cáceres, R. H. (2017). Meteorología aplicada a la seguridad de las operaciones aéreas.</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Martínez (2015). Análisis de las condiciones a escala local para  el pronóstico de niebla o neblina en el aeródromo “Ernesto Esguerra Cubides".</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Aragón (2015). Análisis de las condiciones meteorológicas asociadas con la presencia de sistemas convectivos en el aeropuerto El Dorado de Bogotá D.C.</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Jimenez, M. (2014) Validación de la capacidad del modelo WRF “Weather Research and Forecasting” para pronosticar lluvia intensa, usando el método orientado a objetos y tablas de contingencia.</a:t>
            </a: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p:txBody>
      </p:sp>
      <p:sp>
        <p:nvSpPr>
          <p:cNvPr id="662"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References</a:t>
            </a:r>
            <a:endParaRPr lang="es-CO" sz="2800" b="0" strike="noStrike" spc="-1">
              <a:latin typeface="Arial"/>
            </a:endParaRPr>
          </a:p>
        </p:txBody>
      </p:sp>
      <p:sp>
        <p:nvSpPr>
          <p:cNvPr id="66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C149943-1172-4292-BC66-2E8B522395B4}" type="slidenum">
              <a:rPr lang="es-CO" sz="1000" b="0" strike="noStrike" spc="-1">
                <a:solidFill>
                  <a:srgbClr val="595959"/>
                </a:solidFill>
                <a:latin typeface="Arial"/>
                <a:ea typeface="Arial"/>
              </a:rPr>
              <a:t>52</a:t>
            </a:fld>
            <a:endParaRPr lang="es-CO" sz="10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3"/>
          <p:cNvGraphicFramePr/>
          <p:nvPr>
            <p:extLst>
              <p:ext uri="{D42A27DB-BD31-4B8C-83A1-F6EECF244321}">
                <p14:modId xmlns:p14="http://schemas.microsoft.com/office/powerpoint/2010/main" val="467644750"/>
              </p:ext>
            </p:extLst>
          </p:nvPr>
        </p:nvGraphicFramePr>
        <p:xfrm>
          <a:off x="172440" y="689040"/>
          <a:ext cx="8787600" cy="439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7"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sp>
        <p:nvSpPr>
          <p:cNvPr id="268" name="CustomShape 2"/>
          <p:cNvSpPr/>
          <p:nvPr/>
        </p:nvSpPr>
        <p:spPr>
          <a:xfrm>
            <a:off x="595440" y="110592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0" strike="noStrike" spc="-1">
                <a:solidFill>
                  <a:srgbClr val="000000"/>
                </a:solidFill>
                <a:latin typeface="Arial"/>
                <a:ea typeface="Arial"/>
              </a:rPr>
              <a:t>Research questions</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269"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7767D6B-7262-4C8F-A8AA-89A564E3A729}" type="slidenum">
              <a:rPr lang="es-CO" sz="1000" b="0" strike="noStrike" spc="-1">
                <a:solidFill>
                  <a:srgbClr val="595959"/>
                </a:solidFill>
                <a:latin typeface="Arial"/>
                <a:ea typeface="Arial"/>
              </a:rPr>
              <a:t>6</a:t>
            </a:fld>
            <a:endParaRPr lang="es-CO" sz="1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347040" y="1642680"/>
            <a:ext cx="956160" cy="57096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GFS initial and boundary condition</a:t>
            </a:r>
            <a:endParaRPr lang="es-CO" sz="800" b="0" strike="noStrike" spc="-1">
              <a:latin typeface="Arial"/>
            </a:endParaRPr>
          </a:p>
        </p:txBody>
      </p:sp>
      <p:sp>
        <p:nvSpPr>
          <p:cNvPr id="271" name="CustomShape 2"/>
          <p:cNvSpPr/>
          <p:nvPr/>
        </p:nvSpPr>
        <p:spPr>
          <a:xfrm>
            <a:off x="1981800" y="1217520"/>
            <a:ext cx="696960" cy="32508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Static WRF data</a:t>
            </a:r>
            <a:endParaRPr lang="es-CO" sz="800" b="0" strike="noStrike" spc="-1">
              <a:latin typeface="Arial"/>
            </a:endParaRPr>
          </a:p>
        </p:txBody>
      </p:sp>
      <p:sp>
        <p:nvSpPr>
          <p:cNvPr id="272" name="CustomShape 3"/>
          <p:cNvSpPr/>
          <p:nvPr/>
        </p:nvSpPr>
        <p:spPr>
          <a:xfrm>
            <a:off x="2014920" y="176904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WPS</a:t>
            </a:r>
            <a:endParaRPr lang="es-CO" sz="800" b="0" strike="noStrike" spc="-1">
              <a:latin typeface="Arial"/>
            </a:endParaRPr>
          </a:p>
        </p:txBody>
      </p:sp>
      <p:sp>
        <p:nvSpPr>
          <p:cNvPr id="273" name="CustomShape 4"/>
          <p:cNvSpPr/>
          <p:nvPr/>
        </p:nvSpPr>
        <p:spPr>
          <a:xfrm flipV="1">
            <a:off x="1303920" y="192456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74" name="CustomShape 5"/>
          <p:cNvSpPr/>
          <p:nvPr/>
        </p:nvSpPr>
        <p:spPr>
          <a:xfrm>
            <a:off x="347040" y="2739240"/>
            <a:ext cx="956160" cy="7635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GOES 16</a:t>
            </a:r>
            <a:endParaRPr lang="es-CO" sz="800" b="0" strike="noStrike" spc="-1">
              <a:latin typeface="Arial"/>
            </a:endParaRPr>
          </a:p>
          <a:p>
            <a:pPr algn="ctr">
              <a:lnSpc>
                <a:spcPct val="100000"/>
              </a:lnSpc>
            </a:pPr>
            <a:r>
              <a:rPr lang="es-CO" sz="800" b="0" strike="noStrike" spc="-1">
                <a:solidFill>
                  <a:srgbClr val="000000"/>
                </a:solidFill>
                <a:latin typeface="Arial"/>
                <a:ea typeface="Arial"/>
              </a:rPr>
              <a:t>RADAR</a:t>
            </a:r>
            <a:endParaRPr lang="es-CO" sz="800" b="0" strike="noStrike" spc="-1">
              <a:latin typeface="Arial"/>
            </a:endParaRPr>
          </a:p>
          <a:p>
            <a:pPr algn="ctr">
              <a:lnSpc>
                <a:spcPct val="100000"/>
              </a:lnSpc>
            </a:pPr>
            <a:r>
              <a:rPr lang="es-CO" sz="800" b="0" strike="noStrike" spc="-1">
                <a:solidFill>
                  <a:srgbClr val="000000"/>
                </a:solidFill>
                <a:latin typeface="Arial"/>
                <a:ea typeface="Arial"/>
              </a:rPr>
              <a:t>METAR</a:t>
            </a:r>
            <a:endParaRPr lang="es-CO" sz="800" b="0" strike="noStrike" spc="-1">
              <a:latin typeface="Arial"/>
            </a:endParaRPr>
          </a:p>
          <a:p>
            <a:pPr algn="ctr">
              <a:lnSpc>
                <a:spcPct val="100000"/>
              </a:lnSpc>
            </a:pPr>
            <a:r>
              <a:rPr lang="es-CO" sz="800" b="0" strike="noStrike" spc="-1">
                <a:solidFill>
                  <a:srgbClr val="000000"/>
                </a:solidFill>
                <a:latin typeface="Arial"/>
                <a:ea typeface="Arial"/>
              </a:rPr>
              <a:t>SYNOP</a:t>
            </a:r>
            <a:endParaRPr lang="es-CO" sz="800" b="0" strike="noStrike" spc="-1">
              <a:latin typeface="Arial"/>
            </a:endParaRPr>
          </a:p>
          <a:p>
            <a:pPr algn="ctr">
              <a:lnSpc>
                <a:spcPct val="100000"/>
              </a:lnSpc>
            </a:pPr>
            <a:r>
              <a:rPr lang="es-CO" sz="800" b="0" strike="noStrike" spc="-1">
                <a:solidFill>
                  <a:srgbClr val="000000"/>
                </a:solidFill>
                <a:latin typeface="Arial"/>
                <a:ea typeface="Arial"/>
              </a:rPr>
              <a:t>SONDES</a:t>
            </a:r>
            <a:endParaRPr lang="es-CO" sz="800" b="0" strike="noStrike" spc="-1">
              <a:latin typeface="Arial"/>
            </a:endParaRPr>
          </a:p>
        </p:txBody>
      </p:sp>
      <p:sp>
        <p:nvSpPr>
          <p:cNvPr id="275" name="CustomShape 6"/>
          <p:cNvSpPr/>
          <p:nvPr/>
        </p:nvSpPr>
        <p:spPr>
          <a:xfrm>
            <a:off x="3200400" y="2343240"/>
            <a:ext cx="2742480" cy="307080"/>
          </a:xfrm>
          <a:prstGeom prst="rect">
            <a:avLst/>
          </a:prstGeom>
          <a:noFill/>
          <a:ln>
            <a:noFill/>
          </a:ln>
        </p:spPr>
        <p:style>
          <a:lnRef idx="0">
            <a:scrgbClr r="0" g="0" b="0"/>
          </a:lnRef>
          <a:fillRef idx="0">
            <a:scrgbClr r="0" g="0" b="0"/>
          </a:fillRef>
          <a:effectRef idx="0">
            <a:scrgbClr r="0" g="0" b="0"/>
          </a:effectRef>
          <a:fontRef idx="minor"/>
        </p:style>
      </p:sp>
      <p:sp>
        <p:nvSpPr>
          <p:cNvPr id="276" name="CustomShape 7"/>
          <p:cNvSpPr/>
          <p:nvPr/>
        </p:nvSpPr>
        <p:spPr>
          <a:xfrm>
            <a:off x="1602720" y="2865600"/>
            <a:ext cx="723600" cy="3981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Quality control</a:t>
            </a:r>
            <a:endParaRPr lang="es-CO" sz="800" b="0" strike="noStrike" spc="-1">
              <a:latin typeface="Arial"/>
            </a:endParaRPr>
          </a:p>
        </p:txBody>
      </p:sp>
      <p:sp>
        <p:nvSpPr>
          <p:cNvPr id="277" name="CustomShape 8"/>
          <p:cNvSpPr/>
          <p:nvPr/>
        </p:nvSpPr>
        <p:spPr>
          <a:xfrm>
            <a:off x="3231000" y="228744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WRFDA</a:t>
            </a:r>
            <a:endParaRPr lang="es-CO" sz="800" b="0" strike="noStrike" spc="-1">
              <a:latin typeface="Arial"/>
            </a:endParaRPr>
          </a:p>
        </p:txBody>
      </p:sp>
      <p:sp>
        <p:nvSpPr>
          <p:cNvPr id="278" name="CustomShape 9"/>
          <p:cNvSpPr/>
          <p:nvPr/>
        </p:nvSpPr>
        <p:spPr>
          <a:xfrm>
            <a:off x="2593080" y="2832120"/>
            <a:ext cx="710280" cy="4046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Obsproc</a:t>
            </a:r>
            <a:endParaRPr lang="es-CO" sz="800" b="0" strike="noStrike" spc="-1">
              <a:latin typeface="Arial"/>
            </a:endParaRPr>
          </a:p>
        </p:txBody>
      </p:sp>
      <p:sp>
        <p:nvSpPr>
          <p:cNvPr id="279" name="CustomShape 10"/>
          <p:cNvSpPr/>
          <p:nvPr/>
        </p:nvSpPr>
        <p:spPr>
          <a:xfrm>
            <a:off x="1490040" y="1110960"/>
            <a:ext cx="3627720" cy="239148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0" name="CustomShape 11"/>
          <p:cNvSpPr/>
          <p:nvPr/>
        </p:nvSpPr>
        <p:spPr>
          <a:xfrm>
            <a:off x="5277600" y="1110960"/>
            <a:ext cx="2677320" cy="1330920"/>
          </a:xfrm>
          <a:prstGeom prst="rect">
            <a:avLst/>
          </a:prstGeom>
          <a:noFill/>
          <a:ln w="6480">
            <a:solidFill>
              <a:srgbClr val="00B0F0"/>
            </a:solidFill>
            <a:prstDash val="dash"/>
            <a:round/>
          </a:ln>
        </p:spPr>
        <p:style>
          <a:lnRef idx="2">
            <a:schemeClr val="accent1">
              <a:shade val="50000"/>
            </a:schemeClr>
          </a:lnRef>
          <a:fillRef idx="1">
            <a:schemeClr val="accent1"/>
          </a:fillRef>
          <a:effectRef idx="0">
            <a:schemeClr val="accent1"/>
          </a:effectRef>
          <a:fontRef idx="minor"/>
        </p:style>
      </p:sp>
      <p:sp>
        <p:nvSpPr>
          <p:cNvPr id="281" name="CustomShape 12"/>
          <p:cNvSpPr/>
          <p:nvPr/>
        </p:nvSpPr>
        <p:spPr>
          <a:xfrm>
            <a:off x="5346360" y="2874240"/>
            <a:ext cx="2557800" cy="112248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2" name="CustomShape 1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283" name="CustomShape 14"/>
          <p:cNvSpPr/>
          <p:nvPr/>
        </p:nvSpPr>
        <p:spPr>
          <a:xfrm>
            <a:off x="4360680" y="2858760"/>
            <a:ext cx="524160" cy="3117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ARW</a:t>
            </a:r>
            <a:endParaRPr lang="es-CO" sz="800" b="0" strike="noStrike" spc="-1">
              <a:latin typeface="Arial"/>
            </a:endParaRPr>
          </a:p>
        </p:txBody>
      </p:sp>
      <p:sp>
        <p:nvSpPr>
          <p:cNvPr id="284" name="CustomShape 15"/>
          <p:cNvSpPr/>
          <p:nvPr/>
        </p:nvSpPr>
        <p:spPr>
          <a:xfrm>
            <a:off x="4154760" y="1164240"/>
            <a:ext cx="84996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FAC WRF assimilated</a:t>
            </a:r>
            <a:r>
              <a:rPr lang="es-CO" sz="800" b="0" strike="noStrike" spc="-1">
                <a:solidFill>
                  <a:srgbClr val="000000"/>
                </a:solidFill>
                <a:latin typeface="Arial"/>
                <a:ea typeface="Arial"/>
              </a:rPr>
              <a:t> </a:t>
            </a:r>
            <a:endParaRPr lang="es-CO" sz="800" b="0" strike="noStrike" spc="-1">
              <a:latin typeface="Arial"/>
            </a:endParaRPr>
          </a:p>
        </p:txBody>
      </p:sp>
      <p:sp>
        <p:nvSpPr>
          <p:cNvPr id="285" name="CustomShape 16"/>
          <p:cNvSpPr/>
          <p:nvPr/>
        </p:nvSpPr>
        <p:spPr>
          <a:xfrm>
            <a:off x="7224840" y="1164240"/>
            <a:ext cx="73044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Validation</a:t>
            </a:r>
            <a:endParaRPr lang="es-CO" sz="800" b="0" strike="noStrike" spc="-1">
              <a:latin typeface="Arial"/>
            </a:endParaRPr>
          </a:p>
        </p:txBody>
      </p:sp>
      <p:sp>
        <p:nvSpPr>
          <p:cNvPr id="286" name="CustomShape 17"/>
          <p:cNvSpPr/>
          <p:nvPr/>
        </p:nvSpPr>
        <p:spPr>
          <a:xfrm>
            <a:off x="6894720" y="3020400"/>
            <a:ext cx="94968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FAC WRF  no assimilated</a:t>
            </a:r>
            <a:r>
              <a:rPr lang="es-CO" sz="800" b="0" strike="noStrike" spc="-1">
                <a:solidFill>
                  <a:srgbClr val="000000"/>
                </a:solidFill>
                <a:latin typeface="Arial"/>
                <a:ea typeface="Arial"/>
              </a:rPr>
              <a:t> </a:t>
            </a:r>
            <a:endParaRPr lang="es-CO" sz="800" b="0" strike="noStrike" spc="-1">
              <a:latin typeface="Arial"/>
            </a:endParaRPr>
          </a:p>
        </p:txBody>
      </p:sp>
      <p:sp>
        <p:nvSpPr>
          <p:cNvPr id="287" name="CustomShape 18"/>
          <p:cNvSpPr/>
          <p:nvPr/>
        </p:nvSpPr>
        <p:spPr>
          <a:xfrm>
            <a:off x="6095160" y="1250640"/>
            <a:ext cx="84996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Validation Observations</a:t>
            </a:r>
            <a:endParaRPr lang="es-CO" sz="800" b="0" strike="noStrike" spc="-1">
              <a:latin typeface="Arial"/>
            </a:endParaRPr>
          </a:p>
        </p:txBody>
      </p:sp>
      <p:sp>
        <p:nvSpPr>
          <p:cNvPr id="288" name="CustomShape 19"/>
          <p:cNvSpPr/>
          <p:nvPr/>
        </p:nvSpPr>
        <p:spPr>
          <a:xfrm flipV="1">
            <a:off x="6638760" y="2224080"/>
            <a:ext cx="11160" cy="7498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89" name="CustomShape 20"/>
          <p:cNvSpPr/>
          <p:nvPr/>
        </p:nvSpPr>
        <p:spPr>
          <a:xfrm flipV="1">
            <a:off x="4857840" y="2717640"/>
            <a:ext cx="155160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0" name="CustomShape 21"/>
          <p:cNvSpPr/>
          <p:nvPr/>
        </p:nvSpPr>
        <p:spPr>
          <a:xfrm flipV="1">
            <a:off x="6398280" y="2210760"/>
            <a:ext cx="360" cy="48852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1" name="CustomShape 22"/>
          <p:cNvSpPr/>
          <p:nvPr/>
        </p:nvSpPr>
        <p:spPr>
          <a:xfrm flipV="1">
            <a:off x="1303920" y="308808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2" name="CustomShape 23"/>
          <p:cNvSpPr/>
          <p:nvPr/>
        </p:nvSpPr>
        <p:spPr>
          <a:xfrm flipH="1">
            <a:off x="2317320" y="1542960"/>
            <a:ext cx="1800" cy="222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3" name="CustomShape 24"/>
          <p:cNvSpPr/>
          <p:nvPr/>
        </p:nvSpPr>
        <p:spPr>
          <a:xfrm flipV="1">
            <a:off x="2320560" y="306144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4" name="CustomShape 25"/>
          <p:cNvSpPr/>
          <p:nvPr/>
        </p:nvSpPr>
        <p:spPr>
          <a:xfrm flipV="1">
            <a:off x="3304080" y="306828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5" name="CustomShape 26"/>
          <p:cNvSpPr/>
          <p:nvPr/>
        </p:nvSpPr>
        <p:spPr>
          <a:xfrm flipH="1" flipV="1">
            <a:off x="3559680" y="2616120"/>
            <a:ext cx="1800" cy="46044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6" name="CustomShape 27"/>
          <p:cNvSpPr/>
          <p:nvPr/>
        </p:nvSpPr>
        <p:spPr>
          <a:xfrm>
            <a:off x="6194160" y="4157640"/>
            <a:ext cx="956160" cy="57096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GFS initial and boundary condition</a:t>
            </a:r>
            <a:endParaRPr lang="es-CO" sz="800" b="0" strike="noStrike" spc="-1">
              <a:latin typeface="Arial"/>
            </a:endParaRPr>
          </a:p>
        </p:txBody>
      </p:sp>
      <p:sp>
        <p:nvSpPr>
          <p:cNvPr id="297" name="CustomShape 28"/>
          <p:cNvSpPr/>
          <p:nvPr/>
        </p:nvSpPr>
        <p:spPr>
          <a:xfrm>
            <a:off x="6286680" y="300888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WRF</a:t>
            </a:r>
            <a:endParaRPr lang="es-CO" sz="800" b="0" strike="noStrike" spc="-1">
              <a:latin typeface="Arial"/>
            </a:endParaRPr>
          </a:p>
        </p:txBody>
      </p:sp>
      <p:sp>
        <p:nvSpPr>
          <p:cNvPr id="298" name="CustomShape 29"/>
          <p:cNvSpPr/>
          <p:nvPr/>
        </p:nvSpPr>
        <p:spPr>
          <a:xfrm flipV="1">
            <a:off x="6685200" y="3812040"/>
            <a:ext cx="360" cy="33804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9" name="CustomShape 30"/>
          <p:cNvSpPr/>
          <p:nvPr/>
        </p:nvSpPr>
        <p:spPr>
          <a:xfrm>
            <a:off x="5935680" y="1769040"/>
            <a:ext cx="1195560" cy="398160"/>
          </a:xfrm>
          <a:prstGeom prst="roundRect">
            <a:avLst>
              <a:gd name="adj" fmla="val 16667"/>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Statistical metrics comparison</a:t>
            </a:r>
            <a:endParaRPr lang="es-CO" sz="800" b="0" strike="noStrike" spc="-1">
              <a:latin typeface="Arial"/>
            </a:endParaRPr>
          </a:p>
        </p:txBody>
      </p:sp>
      <p:sp>
        <p:nvSpPr>
          <p:cNvPr id="300" name="CustomShape 31"/>
          <p:cNvSpPr/>
          <p:nvPr/>
        </p:nvSpPr>
        <p:spPr>
          <a:xfrm flipH="1">
            <a:off x="6497280" y="1542960"/>
            <a:ext cx="1800" cy="222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1" name="CustomShape 32"/>
          <p:cNvSpPr/>
          <p:nvPr/>
        </p:nvSpPr>
        <p:spPr>
          <a:xfrm flipV="1">
            <a:off x="2745720" y="185652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2" name="CustomShape 33"/>
          <p:cNvSpPr/>
          <p:nvPr/>
        </p:nvSpPr>
        <p:spPr>
          <a:xfrm flipH="1">
            <a:off x="3786480" y="1909440"/>
            <a:ext cx="1800" cy="375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3" name="CustomShape 34"/>
          <p:cNvSpPr/>
          <p:nvPr/>
        </p:nvSpPr>
        <p:spPr>
          <a:xfrm flipV="1">
            <a:off x="3961800" y="244260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4" name="CustomShape 35"/>
          <p:cNvSpPr/>
          <p:nvPr/>
        </p:nvSpPr>
        <p:spPr>
          <a:xfrm flipH="1">
            <a:off x="4656240" y="2453400"/>
            <a:ext cx="1800" cy="375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5" name="CustomShape 36"/>
          <p:cNvSpPr/>
          <p:nvPr/>
        </p:nvSpPr>
        <p:spPr>
          <a:xfrm>
            <a:off x="6319800" y="349380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WPS</a:t>
            </a:r>
            <a:endParaRPr lang="es-CO" sz="800" b="0" strike="noStrike" spc="-1">
              <a:latin typeface="Arial"/>
            </a:endParaRPr>
          </a:p>
        </p:txBody>
      </p:sp>
      <p:sp>
        <p:nvSpPr>
          <p:cNvPr id="306" name="CustomShape 37"/>
          <p:cNvSpPr/>
          <p:nvPr/>
        </p:nvSpPr>
        <p:spPr>
          <a:xfrm flipH="1" flipV="1">
            <a:off x="6651360" y="3327840"/>
            <a:ext cx="32400" cy="1648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7" name="CustomShape 38"/>
          <p:cNvSpPr/>
          <p:nvPr/>
        </p:nvSpPr>
        <p:spPr>
          <a:xfrm>
            <a:off x="3474360" y="159408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REAL</a:t>
            </a:r>
            <a:endParaRPr lang="es-CO" sz="800" b="0" strike="noStrike" spc="-1">
              <a:latin typeface="Arial"/>
            </a:endParaRPr>
          </a:p>
        </p:txBody>
      </p:sp>
      <p:sp>
        <p:nvSpPr>
          <p:cNvPr id="308" name="CustomShape 3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E2FEE523-1843-4188-92FA-70ACA41DD751}" type="slidenum">
              <a:rPr lang="es-CO" sz="1000" b="0" strike="noStrike" spc="-1">
                <a:solidFill>
                  <a:srgbClr val="595959"/>
                </a:solidFill>
                <a:latin typeface="Arial"/>
                <a:ea typeface="Arial"/>
              </a:rPr>
              <a:t>7</a:t>
            </a:fld>
            <a:endParaRPr lang="es-CO" sz="10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Imagen 6"/>
          <p:cNvPicPr/>
          <p:nvPr/>
        </p:nvPicPr>
        <p:blipFill>
          <a:blip r:embed="rId3"/>
          <a:stretch/>
        </p:blipFill>
        <p:spPr>
          <a:xfrm>
            <a:off x="618840" y="1513800"/>
            <a:ext cx="4178520" cy="935280"/>
          </a:xfrm>
          <a:prstGeom prst="rect">
            <a:avLst/>
          </a:prstGeom>
          <a:ln>
            <a:noFill/>
          </a:ln>
        </p:spPr>
      </p:pic>
      <p:sp>
        <p:nvSpPr>
          <p:cNvPr id="310" name="CustomShape 1"/>
          <p:cNvSpPr/>
          <p:nvPr/>
        </p:nvSpPr>
        <p:spPr>
          <a:xfrm>
            <a:off x="5061960" y="558720"/>
            <a:ext cx="402120" cy="24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FFFFFF"/>
                </a:solidFill>
                <a:latin typeface="Arial"/>
                <a:ea typeface="Arial"/>
              </a:rPr>
              <a:t>d01</a:t>
            </a:r>
            <a:endParaRPr lang="es-CO" sz="1050" b="0" strike="noStrike" spc="-1">
              <a:latin typeface="Arial"/>
            </a:endParaRPr>
          </a:p>
        </p:txBody>
      </p:sp>
      <p:pic>
        <p:nvPicPr>
          <p:cNvPr id="311" name="Imagen 5"/>
          <p:cNvPicPr/>
          <p:nvPr/>
        </p:nvPicPr>
        <p:blipFill>
          <a:blip r:embed="rId4"/>
          <a:stretch/>
        </p:blipFill>
        <p:spPr>
          <a:xfrm>
            <a:off x="5468400" y="1455480"/>
            <a:ext cx="3206880" cy="3021120"/>
          </a:xfrm>
          <a:prstGeom prst="rect">
            <a:avLst/>
          </a:prstGeom>
          <a:ln>
            <a:noFill/>
          </a:ln>
        </p:spPr>
      </p:pic>
      <p:pic>
        <p:nvPicPr>
          <p:cNvPr id="312" name="Imagen 8"/>
          <p:cNvPicPr/>
          <p:nvPr/>
        </p:nvPicPr>
        <p:blipFill>
          <a:blip r:embed="rId5"/>
          <a:stretch/>
        </p:blipFill>
        <p:spPr>
          <a:xfrm>
            <a:off x="537840" y="2572920"/>
            <a:ext cx="4446000" cy="2266920"/>
          </a:xfrm>
          <a:prstGeom prst="rect">
            <a:avLst/>
          </a:prstGeom>
          <a:ln>
            <a:noFill/>
          </a:ln>
        </p:spPr>
      </p:pic>
      <p:sp>
        <p:nvSpPr>
          <p:cNvPr id="313"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14" name="CustomShape 3"/>
          <p:cNvSpPr/>
          <p:nvPr/>
        </p:nvSpPr>
        <p:spPr>
          <a:xfrm>
            <a:off x="214560" y="974160"/>
            <a:ext cx="628776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Domain configuration and WRF parametrizations</a:t>
            </a:r>
            <a:endParaRPr lang="es-CO" sz="1600" b="0" strike="noStrike" spc="-1">
              <a:latin typeface="Arial"/>
            </a:endParaRPr>
          </a:p>
          <a:p>
            <a:pPr>
              <a:lnSpc>
                <a:spcPct val="114000"/>
              </a:lnSpc>
            </a:pP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315" name="CustomShape 4"/>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20991861-ACA1-41FE-BFE7-56803FB18316}" type="slidenum">
              <a:rPr lang="es-CO" sz="1000" b="0" strike="noStrike" spc="-1">
                <a:solidFill>
                  <a:srgbClr val="595959"/>
                </a:solidFill>
                <a:latin typeface="Arial"/>
                <a:ea typeface="Arial"/>
              </a:rPr>
              <a:t>8</a:t>
            </a:fld>
            <a:endParaRPr lang="es-CO" sz="10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Imagen 3"/>
          <p:cNvPicPr/>
          <p:nvPr/>
        </p:nvPicPr>
        <p:blipFill>
          <a:blip r:embed="rId2"/>
          <a:stretch/>
        </p:blipFill>
        <p:spPr>
          <a:xfrm>
            <a:off x="579600" y="3539520"/>
            <a:ext cx="8374680" cy="1391760"/>
          </a:xfrm>
          <a:prstGeom prst="rect">
            <a:avLst/>
          </a:prstGeom>
          <a:ln>
            <a:noFill/>
          </a:ln>
        </p:spPr>
      </p:pic>
      <p:pic>
        <p:nvPicPr>
          <p:cNvPr id="317" name="Imagen 4"/>
          <p:cNvPicPr/>
          <p:nvPr/>
        </p:nvPicPr>
        <p:blipFill>
          <a:blip r:embed="rId3"/>
          <a:stretch/>
        </p:blipFill>
        <p:spPr>
          <a:xfrm>
            <a:off x="1677960" y="1330920"/>
            <a:ext cx="5796720" cy="572040"/>
          </a:xfrm>
          <a:prstGeom prst="rect">
            <a:avLst/>
          </a:prstGeom>
          <a:ln>
            <a:noFill/>
          </a:ln>
        </p:spPr>
      </p:pic>
      <p:sp>
        <p:nvSpPr>
          <p:cNvPr id="318" name="CustomShape 1"/>
          <p:cNvSpPr/>
          <p:nvPr/>
        </p:nvSpPr>
        <p:spPr>
          <a:xfrm>
            <a:off x="1977480" y="2414880"/>
            <a:ext cx="2788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0" strike="noStrike" spc="-1">
                <a:solidFill>
                  <a:srgbClr val="000000"/>
                </a:solidFill>
                <a:latin typeface="Arial"/>
                <a:ea typeface="Arial"/>
              </a:rPr>
              <a:t>Covariance matrix generation through </a:t>
            </a:r>
            <a:r>
              <a:rPr lang="es-CO" sz="1400" b="1" strike="noStrike" spc="-1">
                <a:solidFill>
                  <a:srgbClr val="000000"/>
                </a:solidFill>
                <a:latin typeface="Arial"/>
                <a:ea typeface="Arial"/>
              </a:rPr>
              <a:t>gen_be </a:t>
            </a:r>
            <a:r>
              <a:rPr lang="es-CO" sz="1400" b="0" strike="noStrike" spc="-1">
                <a:solidFill>
                  <a:srgbClr val="000000"/>
                </a:solidFill>
                <a:latin typeface="Arial"/>
                <a:ea typeface="Arial"/>
              </a:rPr>
              <a:t>module</a:t>
            </a:r>
            <a:endParaRPr lang="es-CO" sz="1400" b="0" strike="noStrike" spc="-1">
              <a:latin typeface="Arial"/>
            </a:endParaRPr>
          </a:p>
          <a:p>
            <a:pPr>
              <a:lnSpc>
                <a:spcPct val="100000"/>
              </a:lnSpc>
            </a:pPr>
            <a:endParaRPr lang="es-CO" sz="1400" b="0" strike="noStrike" spc="-1">
              <a:latin typeface="Arial"/>
            </a:endParaRPr>
          </a:p>
        </p:txBody>
      </p:sp>
      <p:sp>
        <p:nvSpPr>
          <p:cNvPr id="319" name="CustomShape 2"/>
          <p:cNvSpPr/>
          <p:nvPr/>
        </p:nvSpPr>
        <p:spPr>
          <a:xfrm flipH="1" flipV="1">
            <a:off x="3652560" y="1757880"/>
            <a:ext cx="1800" cy="596880"/>
          </a:xfrm>
          <a:custGeom>
            <a:avLst/>
            <a:gdLst/>
            <a:ahLst/>
            <a:cxnLst/>
            <a:rect l="l" t="t" r="r" b="b"/>
            <a:pathLst>
              <a:path w="21600" h="21600">
                <a:moveTo>
                  <a:pt x="0" y="0"/>
                </a:moveTo>
                <a:lnTo>
                  <a:pt x="21600" y="21600"/>
                </a:lnTo>
              </a:path>
            </a:pathLst>
          </a:custGeom>
          <a:noFill/>
          <a:ln>
            <a:solidFill>
              <a:srgbClr val="748C99"/>
            </a:solidFill>
            <a:round/>
            <a:tailEnd type="triangle" w="med" len="med"/>
          </a:ln>
        </p:spPr>
        <p:style>
          <a:lnRef idx="1">
            <a:schemeClr val="accent3"/>
          </a:lnRef>
          <a:fillRef idx="0">
            <a:schemeClr val="accent3"/>
          </a:fillRef>
          <a:effectRef idx="0">
            <a:schemeClr val="accent3"/>
          </a:effectRef>
          <a:fontRef idx="minor"/>
        </p:style>
      </p:sp>
      <p:sp>
        <p:nvSpPr>
          <p:cNvPr id="320"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21" name="CustomShape 4"/>
          <p:cNvSpPr/>
          <p:nvPr/>
        </p:nvSpPr>
        <p:spPr>
          <a:xfrm>
            <a:off x="189000" y="3153240"/>
            <a:ext cx="379908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Description of the error statistics used</a:t>
            </a:r>
            <a:endParaRPr lang="es-CO" sz="1600" b="0" strike="noStrike" spc="-1">
              <a:latin typeface="Arial"/>
            </a:endParaRPr>
          </a:p>
          <a:p>
            <a:pPr>
              <a:lnSpc>
                <a:spcPct val="114000"/>
              </a:lnSpc>
            </a:pP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322" name="CustomShape 5"/>
          <p:cNvSpPr/>
          <p:nvPr/>
        </p:nvSpPr>
        <p:spPr>
          <a:xfrm>
            <a:off x="5347800" y="2116440"/>
            <a:ext cx="278892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1" strike="noStrike" spc="-1">
                <a:solidFill>
                  <a:srgbClr val="000000"/>
                </a:solidFill>
                <a:latin typeface="Arial"/>
                <a:ea typeface="Arial"/>
              </a:rPr>
              <a:t>OBSPROC</a:t>
            </a:r>
            <a:r>
              <a:rPr lang="es-CO" sz="1400" b="0" strike="noStrike" spc="-1">
                <a:solidFill>
                  <a:srgbClr val="000000"/>
                </a:solidFill>
                <a:latin typeface="Arial"/>
                <a:ea typeface="Arial"/>
              </a:rPr>
              <a:t> module</a:t>
            </a:r>
            <a:endParaRPr lang="es-CO" sz="1400" b="0" strike="noStrike" spc="-1">
              <a:latin typeface="Arial"/>
            </a:endParaRPr>
          </a:p>
        </p:txBody>
      </p:sp>
      <p:sp>
        <p:nvSpPr>
          <p:cNvPr id="323" name="CustomShape 6"/>
          <p:cNvSpPr/>
          <p:nvPr/>
        </p:nvSpPr>
        <p:spPr>
          <a:xfrm flipV="1">
            <a:off x="5886720" y="1797480"/>
            <a:ext cx="360" cy="258840"/>
          </a:xfrm>
          <a:custGeom>
            <a:avLst/>
            <a:gdLst/>
            <a:ahLst/>
            <a:cxnLst/>
            <a:rect l="l" t="t" r="r" b="b"/>
            <a:pathLst>
              <a:path w="21600" h="21600">
                <a:moveTo>
                  <a:pt x="0" y="0"/>
                </a:moveTo>
                <a:lnTo>
                  <a:pt x="21600" y="21600"/>
                </a:lnTo>
              </a:path>
            </a:pathLst>
          </a:custGeom>
          <a:noFill/>
          <a:ln>
            <a:solidFill>
              <a:srgbClr val="748C99"/>
            </a:solidFill>
            <a:round/>
            <a:tailEnd type="triangle" w="med" len="med"/>
          </a:ln>
        </p:spPr>
        <p:style>
          <a:lnRef idx="1">
            <a:schemeClr val="accent3"/>
          </a:lnRef>
          <a:fillRef idx="0">
            <a:schemeClr val="accent3"/>
          </a:fillRef>
          <a:effectRef idx="0">
            <a:schemeClr val="accent3"/>
          </a:effectRef>
          <a:fontRef idx="minor"/>
        </p:style>
      </p:sp>
      <p:sp>
        <p:nvSpPr>
          <p:cNvPr id="324"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1AA3185-8A25-4148-9DFE-25E9EEC75210}" type="slidenum">
              <a:rPr lang="es-CO" sz="1000" b="0" strike="noStrike" spc="-1">
                <a:solidFill>
                  <a:srgbClr val="595959"/>
                </a:solidFill>
                <a:latin typeface="Arial"/>
                <a:ea typeface="Arial"/>
              </a:rPr>
              <a:t>9</a:t>
            </a:fld>
            <a:endParaRPr lang="es-CO" sz="1000" b="0" strike="noStrike" spc="-1">
              <a:latin typeface="Arial"/>
            </a:endParaRPr>
          </a:p>
        </p:txBody>
      </p:sp>
      <p:sp>
        <p:nvSpPr>
          <p:cNvPr id="325" name="CustomShape 8"/>
          <p:cNvSpPr/>
          <p:nvPr/>
        </p:nvSpPr>
        <p:spPr>
          <a:xfrm>
            <a:off x="228240" y="811800"/>
            <a:ext cx="628776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3DVAR Data assimilation technique</a:t>
            </a:r>
            <a:endParaRPr lang="es-CO" sz="1600" b="0" strike="noStrike" spc="-1">
              <a:latin typeface="Arial"/>
            </a:endParaRPr>
          </a:p>
          <a:p>
            <a:pPr>
              <a:lnSpc>
                <a:spcPct val="114000"/>
              </a:lnSpc>
            </a:pP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11068</TotalTime>
  <Words>2834</Words>
  <Application>Microsoft Office PowerPoint</Application>
  <PresentationFormat>Presentación en pantalla (16:9)</PresentationFormat>
  <Paragraphs>859</Paragraphs>
  <Slides>52</Slides>
  <Notes>4</Notes>
  <HiddenSlides>4</HiddenSlides>
  <MMClips>0</MMClips>
  <ScaleCrop>false</ScaleCrop>
  <HeadingPairs>
    <vt:vector size="6" baseType="variant">
      <vt:variant>
        <vt:lpstr>Fuentes usadas</vt:lpstr>
      </vt:variant>
      <vt:variant>
        <vt:i4>6</vt:i4>
      </vt:variant>
      <vt:variant>
        <vt:lpstr>Tema</vt:lpstr>
      </vt:variant>
      <vt:variant>
        <vt:i4>6</vt:i4>
      </vt:variant>
      <vt:variant>
        <vt:lpstr>Títulos de diapositiva</vt:lpstr>
      </vt:variant>
      <vt:variant>
        <vt:i4>52</vt:i4>
      </vt:variant>
    </vt:vector>
  </HeadingPairs>
  <TitlesOfParts>
    <vt:vector size="64" baseType="lpstr">
      <vt:lpstr>Arial</vt:lpstr>
      <vt:lpstr>Open Sans</vt:lpstr>
      <vt:lpstr>Roboto</vt:lpstr>
      <vt:lpstr>Symbol</vt:lpstr>
      <vt:lpstr>Times New Roman</vt:lpstr>
      <vt:lpstr>Wingdings</vt:lpstr>
      <vt:lpstr>Office Theme</vt:lpstr>
      <vt:lpstr>Office Theme</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Pipeline “The system”. observations and models</vt:lpstr>
      <vt:lpstr>Presentación de PowerPoint</vt:lpstr>
      <vt:lpstr>Esquemático experimental datos funcionales</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WRFDA grupo de trabajo FAC-EAFIT</dc:title>
  <dc:subject/>
  <dc:creator>Usuario</dc:creator>
  <dc:description/>
  <cp:lastModifiedBy>Andrés Yarce Botero</cp:lastModifiedBy>
  <cp:revision>12</cp:revision>
  <dcterms:modified xsi:type="dcterms:W3CDTF">2021-02-08T01:09:17Z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4</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10</vt:i4>
  </property>
  <property fmtid="{D5CDD505-2E9C-101B-9397-08002B2CF9AE}" pid="8" name="PresentationFormat">
    <vt:lpwstr>Presentación en pantalla (16:9)</vt:lpwstr>
  </property>
  <property fmtid="{D5CDD505-2E9C-101B-9397-08002B2CF9AE}" pid="9" name="ScaleCrop">
    <vt:bool>false</vt:bool>
  </property>
  <property fmtid="{D5CDD505-2E9C-101B-9397-08002B2CF9AE}" pid="10" name="ShareDoc">
    <vt:bool>false</vt:bool>
  </property>
  <property fmtid="{D5CDD505-2E9C-101B-9397-08002B2CF9AE}" pid="11" name="Slides">
    <vt:i4>50</vt:i4>
  </property>
</Properties>
</file>